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73" r:id="rId5"/>
    <p:sldId id="275" r:id="rId6"/>
    <p:sldId id="276" r:id="rId7"/>
    <p:sldId id="277" r:id="rId8"/>
    <p:sldId id="274" r:id="rId9"/>
    <p:sldId id="278" r:id="rId10"/>
    <p:sldId id="279" r:id="rId11"/>
    <p:sldId id="283" r:id="rId12"/>
    <p:sldId id="285" r:id="rId13"/>
    <p:sldId id="286" r:id="rId14"/>
    <p:sldId id="287" r:id="rId15"/>
    <p:sldId id="288" r:id="rId16"/>
    <p:sldId id="290" r:id="rId17"/>
    <p:sldId id="282" r:id="rId18"/>
    <p:sldId id="280" r:id="rId19"/>
    <p:sldId id="281" r:id="rId20"/>
    <p:sldId id="259"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60" r:id="rId34"/>
    <p:sldId id="291" r:id="rId35"/>
    <p:sldId id="292" r:id="rId36"/>
    <p:sldId id="293" r:id="rId37"/>
    <p:sldId id="294"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2F92"/>
    <a:srgbClr val="FF27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19"/>
  </p:normalViewPr>
  <p:slideViewPr>
    <p:cSldViewPr snapToGrid="0" snapToObjects="1">
      <p:cViewPr varScale="1">
        <p:scale>
          <a:sx n="85" d="100"/>
          <a:sy n="85" d="100"/>
        </p:scale>
        <p:origin x="9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022C8-501F-3F4E-839F-7FE722564474}" type="datetimeFigureOut">
              <a:rPr kumimoji="1" lang="zh-TW" altLang="en-US" smtClean="0"/>
              <a:t>2021/9/4</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EE8E8-3697-6E41-BA98-D93C2622E5F4}" type="slidenum">
              <a:rPr kumimoji="1" lang="zh-TW" altLang="en-US" smtClean="0"/>
              <a:t>‹#›</a:t>
            </a:fld>
            <a:endParaRPr kumimoji="1" lang="zh-TW" altLang="en-US"/>
          </a:p>
        </p:txBody>
      </p:sp>
    </p:spTree>
    <p:extLst>
      <p:ext uri="{BB962C8B-B14F-4D97-AF65-F5344CB8AC3E}">
        <p14:creationId xmlns:p14="http://schemas.microsoft.com/office/powerpoint/2010/main" val="198472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scylladb.com/architecture/sstable/sstable2/sstable-data-file/#cql-row-ma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4</a:t>
            </a:fld>
            <a:endParaRPr kumimoji="1" lang="zh-TW" altLang="en-US"/>
          </a:p>
        </p:txBody>
      </p:sp>
    </p:spTree>
    <p:extLst>
      <p:ext uri="{BB962C8B-B14F-4D97-AF65-F5344CB8AC3E}">
        <p14:creationId xmlns:p14="http://schemas.microsoft.com/office/powerpoint/2010/main" val="279035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dirty="0"/>
              <a:t>CREATE TABLE </a:t>
            </a:r>
            <a:r>
              <a:rPr lang="en" altLang="zh-TW" sz="1200" dirty="0" err="1"/>
              <a:t>test_keyspace.test_table</a:t>
            </a:r>
            <a:r>
              <a:rPr lang="en" altLang="zh-TW" sz="1200" dirty="0"/>
              <a:t> (</a:t>
            </a:r>
          </a:p>
          <a:p>
            <a:r>
              <a:rPr lang="en" altLang="zh-TW" sz="1200" dirty="0"/>
              <a:t> number </a:t>
            </a:r>
            <a:r>
              <a:rPr lang="en" altLang="zh-TW" sz="1200" dirty="0" err="1"/>
              <a:t>int</a:t>
            </a:r>
            <a:r>
              <a:rPr lang="en" altLang="zh-TW" sz="1200" dirty="0"/>
              <a:t>, </a:t>
            </a:r>
          </a:p>
          <a:p>
            <a:r>
              <a:rPr lang="en" altLang="zh-TW" sz="1200" dirty="0"/>
              <a:t> name text,</a:t>
            </a:r>
          </a:p>
          <a:p>
            <a:r>
              <a:rPr lang="en" altLang="zh-TW" sz="1200" dirty="0"/>
              <a:t> score double,</a:t>
            </a:r>
          </a:p>
          <a:p>
            <a:r>
              <a:rPr lang="en" altLang="zh-TW" sz="1200" dirty="0"/>
              <a:t> PRIMARY KEY (number, name)</a:t>
            </a:r>
          </a:p>
          <a:p>
            <a:r>
              <a:rPr lang="en" altLang="zh-TW" sz="1200" dirty="0"/>
              <a:t> );</a:t>
            </a:r>
          </a:p>
          <a:p>
            <a:r>
              <a:rPr lang="en" altLang="zh-TW" sz="1200" dirty="0"/>
              <a:t>INSERT INTO </a:t>
            </a:r>
            <a:r>
              <a:rPr lang="en" altLang="zh-TW" sz="1200" dirty="0" err="1"/>
              <a:t>test_keyspace.test_table</a:t>
            </a:r>
            <a:r>
              <a:rPr lang="en" altLang="zh-TW" sz="1200" dirty="0"/>
              <a:t> (number, name, score)</a:t>
            </a:r>
          </a:p>
          <a:p>
            <a:r>
              <a:rPr lang="en" altLang="zh-TW" sz="1200" dirty="0"/>
              <a:t>   VALUES (10501,'Penny', 93);</a:t>
            </a:r>
          </a:p>
          <a:p>
            <a:endParaRPr lang="en" altLang="zh-TW" sz="1200" dirty="0"/>
          </a:p>
          <a:p>
            <a:r>
              <a:rPr lang="en" altLang="zh-TW" sz="1200" dirty="0"/>
              <a:t>ALTER TABLE </a:t>
            </a:r>
            <a:r>
              <a:rPr lang="en" altLang="zh-TW" sz="1200" dirty="0" err="1"/>
              <a:t>test_keyspace.test_table</a:t>
            </a:r>
            <a:r>
              <a:rPr lang="en" altLang="zh-TW" sz="1200" dirty="0"/>
              <a:t> </a:t>
            </a:r>
          </a:p>
          <a:p>
            <a:r>
              <a:rPr lang="en" altLang="zh-TW" sz="1200" dirty="0"/>
              <a:t>    ADD </a:t>
            </a:r>
            <a:r>
              <a:rPr lang="en" altLang="zh-TW" sz="1200" dirty="0" err="1"/>
              <a:t>update_dt</a:t>
            </a:r>
            <a:r>
              <a:rPr lang="en" altLang="zh-TW" sz="1200" dirty="0"/>
              <a:t> timestamp;</a:t>
            </a:r>
          </a:p>
          <a:p>
            <a:endParaRPr lang="en" altLang="zh-TW" sz="1200" dirty="0"/>
          </a:p>
          <a:p>
            <a:r>
              <a:rPr lang="en" altLang="zh-TW" sz="1200" dirty="0"/>
              <a:t>INSERT INTO </a:t>
            </a:r>
            <a:r>
              <a:rPr lang="en" altLang="zh-TW" sz="1200" dirty="0" err="1"/>
              <a:t>test_keyspace.test_table</a:t>
            </a:r>
            <a:r>
              <a:rPr lang="en" altLang="zh-TW" sz="1200" dirty="0"/>
              <a:t> (number, name, score, </a:t>
            </a:r>
            <a:r>
              <a:rPr lang="en" altLang="zh-TW" sz="1200" dirty="0" err="1"/>
              <a:t>update_dt</a:t>
            </a:r>
            <a:r>
              <a:rPr lang="en" altLang="zh-TW" sz="1200" dirty="0"/>
              <a:t>)</a:t>
            </a:r>
          </a:p>
          <a:p>
            <a:r>
              <a:rPr lang="en" altLang="zh-TW" sz="1200" dirty="0"/>
              <a:t>   VALUES (10502,'Tim', 97,toTimestamp(now()));</a:t>
            </a:r>
          </a:p>
          <a:p>
            <a:endParaRPr lang="en" altLang="zh-TW" sz="1200" dirty="0"/>
          </a:p>
          <a:p>
            <a:r>
              <a:rPr lang="en" altLang="zh-TW" sz="1200" dirty="0"/>
              <a:t>select * from </a:t>
            </a:r>
            <a:r>
              <a:rPr lang="en" altLang="zh-TW" sz="1200" dirty="0" err="1"/>
              <a:t>test_keyspace.test_table</a:t>
            </a:r>
            <a:r>
              <a:rPr lang="en" altLang="zh-TW" sz="1200" dirty="0"/>
              <a:t>;</a:t>
            </a:r>
            <a:endParaRPr lang="zh-TW" altLang="en-US" sz="1200"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22</a:t>
            </a:fld>
            <a:endParaRPr kumimoji="1" lang="zh-TW" altLang="en-US"/>
          </a:p>
        </p:txBody>
      </p:sp>
    </p:spTree>
    <p:extLst>
      <p:ext uri="{BB962C8B-B14F-4D97-AF65-F5344CB8AC3E}">
        <p14:creationId xmlns:p14="http://schemas.microsoft.com/office/powerpoint/2010/main" val="92041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ALTER TABLE </a:t>
            </a:r>
            <a:r>
              <a:rPr kumimoji="1" lang="en" altLang="zh-TW" dirty="0" err="1"/>
              <a:t>test_keyspace.test_table</a:t>
            </a:r>
            <a:r>
              <a:rPr kumimoji="1" lang="en" altLang="zh-TW" dirty="0"/>
              <a:t> </a:t>
            </a:r>
          </a:p>
          <a:p>
            <a:r>
              <a:rPr kumimoji="1" lang="en" altLang="zh-TW" dirty="0"/>
              <a:t>    ADD </a:t>
            </a:r>
            <a:r>
              <a:rPr kumimoji="1" lang="en" altLang="zh-TW" dirty="0" err="1"/>
              <a:t>user_info</a:t>
            </a:r>
            <a:r>
              <a:rPr kumimoji="1" lang="en" altLang="zh-TW" dirty="0"/>
              <a:t> map&lt;text, text&gt;;</a:t>
            </a:r>
          </a:p>
          <a:p>
            <a:endParaRPr kumimoji="1" lang="en" altLang="zh-TW" dirty="0"/>
          </a:p>
          <a:p>
            <a:r>
              <a:rPr kumimoji="1" lang="en" altLang="zh-TW" dirty="0"/>
              <a:t>INSERT INTO </a:t>
            </a:r>
            <a:r>
              <a:rPr kumimoji="1" lang="en" altLang="zh-TW" dirty="0" err="1"/>
              <a:t>test_keyspace.test_table</a:t>
            </a:r>
            <a:r>
              <a:rPr kumimoji="1" lang="en" altLang="zh-TW" dirty="0"/>
              <a:t> (number, name, </a:t>
            </a:r>
            <a:r>
              <a:rPr kumimoji="1" lang="en" altLang="zh-TW" dirty="0" err="1"/>
              <a:t>update_dt</a:t>
            </a:r>
            <a:r>
              <a:rPr kumimoji="1" lang="en" altLang="zh-TW" dirty="0"/>
              <a:t>, </a:t>
            </a:r>
            <a:r>
              <a:rPr kumimoji="1" lang="en" altLang="zh-TW" dirty="0" err="1"/>
              <a:t>user_info</a:t>
            </a:r>
            <a:r>
              <a:rPr kumimoji="1" lang="en" altLang="zh-TW" dirty="0"/>
              <a:t>)</a:t>
            </a:r>
          </a:p>
          <a:p>
            <a:r>
              <a:rPr kumimoji="1" lang="en" altLang="zh-TW" dirty="0"/>
              <a:t>   VALUES (10502,'Tim', </a:t>
            </a:r>
            <a:r>
              <a:rPr kumimoji="1" lang="en" altLang="zh-TW" dirty="0" err="1"/>
              <a:t>toTimestamp</a:t>
            </a:r>
            <a:r>
              <a:rPr kumimoji="1" lang="en" altLang="zh-TW" dirty="0"/>
              <a:t>(now()), {'fab':'FAB12','fabPlantCd':'1240','location':'F12P6'});</a:t>
            </a:r>
          </a:p>
          <a:p>
            <a:endParaRPr kumimoji="1" lang="en" altLang="zh-TW" dirty="0"/>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24</a:t>
            </a:fld>
            <a:endParaRPr kumimoji="1" lang="zh-TW" altLang="en-US"/>
          </a:p>
        </p:txBody>
      </p:sp>
    </p:spTree>
    <p:extLst>
      <p:ext uri="{BB962C8B-B14F-4D97-AF65-F5344CB8AC3E}">
        <p14:creationId xmlns:p14="http://schemas.microsoft.com/office/powerpoint/2010/main" val="168413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user_info</a:t>
            </a:r>
            <a:r>
              <a:rPr kumimoji="1" lang="en" altLang="zh-TW" dirty="0"/>
              <a:t>['location'] = 'F12P4' WHERE number=10503 and name='Weng';</a:t>
            </a:r>
          </a:p>
          <a:p>
            <a:r>
              <a:rPr kumimoji="1" lang="en" altLang="zh-TW" dirty="0"/>
              <a:t>select * from </a:t>
            </a:r>
            <a:r>
              <a:rPr kumimoji="1" lang="en" altLang="zh-TW" dirty="0" err="1"/>
              <a:t>test_keyspace.test_table</a:t>
            </a:r>
            <a:r>
              <a:rPr kumimoji="1" lang="en" altLang="zh-TW" dirty="0"/>
              <a:t>;</a:t>
            </a: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25</a:t>
            </a:fld>
            <a:endParaRPr kumimoji="1" lang="zh-TW" altLang="en-US"/>
          </a:p>
        </p:txBody>
      </p:sp>
    </p:spTree>
    <p:extLst>
      <p:ext uri="{BB962C8B-B14F-4D97-AF65-F5344CB8AC3E}">
        <p14:creationId xmlns:p14="http://schemas.microsoft.com/office/powerpoint/2010/main" val="336429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user_info</a:t>
            </a:r>
            <a:r>
              <a:rPr kumimoji="1" lang="en" altLang="zh-TW" dirty="0"/>
              <a:t> = </a:t>
            </a:r>
            <a:r>
              <a:rPr kumimoji="1" lang="en" altLang="zh-TW" dirty="0" err="1"/>
              <a:t>user_info</a:t>
            </a:r>
            <a:r>
              <a:rPr kumimoji="1" lang="en" altLang="zh-TW" dirty="0"/>
              <a:t> + { 'dept' : 'IEAD' } WHERE number=10503 and name='Weng';</a:t>
            </a:r>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26</a:t>
            </a:fld>
            <a:endParaRPr kumimoji="1" lang="zh-TW" altLang="en-US"/>
          </a:p>
        </p:txBody>
      </p:sp>
    </p:spTree>
    <p:extLst>
      <p:ext uri="{BB962C8B-B14F-4D97-AF65-F5344CB8AC3E}">
        <p14:creationId xmlns:p14="http://schemas.microsoft.com/office/powerpoint/2010/main" val="232106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waferset</a:t>
            </a:r>
            <a:r>
              <a:rPr kumimoji="1" lang="en" altLang="zh-TW" dirty="0"/>
              <a:t> = </a:t>
            </a:r>
            <a:r>
              <a:rPr kumimoji="1" lang="en" altLang="zh-TW" dirty="0" err="1"/>
              <a:t>waferset</a:t>
            </a:r>
            <a:r>
              <a:rPr kumimoji="1" lang="en" altLang="zh-TW" dirty="0"/>
              <a:t> - {'UX0015.002'} WHERE number=10504 and name='Bee';</a:t>
            </a:r>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28</a:t>
            </a:fld>
            <a:endParaRPr kumimoji="1" lang="zh-TW" altLang="en-US"/>
          </a:p>
        </p:txBody>
      </p:sp>
    </p:spTree>
    <p:extLst>
      <p:ext uri="{BB962C8B-B14F-4D97-AF65-F5344CB8AC3E}">
        <p14:creationId xmlns:p14="http://schemas.microsoft.com/office/powerpoint/2010/main" val="260882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29</a:t>
            </a:fld>
            <a:endParaRPr kumimoji="1" lang="zh-TW" altLang="en-US"/>
          </a:p>
        </p:txBody>
      </p:sp>
    </p:spTree>
    <p:extLst>
      <p:ext uri="{BB962C8B-B14F-4D97-AF65-F5344CB8AC3E}">
        <p14:creationId xmlns:p14="http://schemas.microsoft.com/office/powerpoint/2010/main" val="290529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CREATE TYPE phone (</a:t>
            </a:r>
            <a:r>
              <a:rPr kumimoji="1" lang="en" altLang="zh-TW" dirty="0" err="1"/>
              <a:t>country_code</a:t>
            </a:r>
            <a:r>
              <a:rPr kumimoji="1" lang="en" altLang="zh-TW" dirty="0"/>
              <a:t> </a:t>
            </a:r>
            <a:r>
              <a:rPr kumimoji="1" lang="en" altLang="zh-TW" dirty="0" err="1"/>
              <a:t>int</a:t>
            </a:r>
            <a:r>
              <a:rPr kumimoji="1" lang="en" altLang="zh-TW" dirty="0"/>
              <a:t>, number text);</a:t>
            </a:r>
          </a:p>
          <a:p>
            <a:endParaRPr kumimoji="1" lang="en" altLang="zh-TW" dirty="0"/>
          </a:p>
          <a:p>
            <a:r>
              <a:rPr kumimoji="1" lang="en" altLang="zh-TW" dirty="0"/>
              <a:t>ALTER TABLE </a:t>
            </a:r>
            <a:r>
              <a:rPr kumimoji="1" lang="en" altLang="zh-TW" dirty="0" err="1"/>
              <a:t>test_keyspace.test_table</a:t>
            </a:r>
            <a:r>
              <a:rPr kumimoji="1" lang="en" altLang="zh-TW" dirty="0"/>
              <a:t> ADD </a:t>
            </a:r>
            <a:r>
              <a:rPr kumimoji="1" lang="en" altLang="zh-TW" dirty="0" err="1"/>
              <a:t>contactinfo</a:t>
            </a:r>
            <a:r>
              <a:rPr kumimoji="1" lang="en" altLang="zh-TW" dirty="0"/>
              <a:t> phone;</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UPDATE </a:t>
            </a:r>
            <a:r>
              <a:rPr kumimoji="1" lang="en" altLang="zh-TW" dirty="0" err="1"/>
              <a:t>test_keyspace.test_table</a:t>
            </a:r>
            <a:r>
              <a:rPr kumimoji="1" lang="en" altLang="zh-TW" dirty="0"/>
              <a:t> SET </a:t>
            </a:r>
            <a:r>
              <a:rPr kumimoji="1" lang="en" altLang="zh-TW" dirty="0" err="1"/>
              <a:t>contactinfo</a:t>
            </a:r>
            <a:r>
              <a:rPr kumimoji="1" lang="en" altLang="zh-TW" dirty="0"/>
              <a:t> = {</a:t>
            </a:r>
            <a:r>
              <a:rPr kumimoji="1" lang="en" altLang="zh-TW" dirty="0" err="1"/>
              <a:t>country_code</a:t>
            </a:r>
            <a:r>
              <a:rPr kumimoji="1" lang="en" altLang="zh-TW" dirty="0"/>
              <a:t>: 300, number: '333-3333'} WHERE number=10504 and name='Bee’;</a:t>
            </a:r>
          </a:p>
          <a:p>
            <a:endParaRPr kumimoji="1" lang="en" altLang="zh-TW" dirty="0"/>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30</a:t>
            </a:fld>
            <a:endParaRPr kumimoji="1" lang="zh-TW" altLang="en-US"/>
          </a:p>
        </p:txBody>
      </p:sp>
    </p:spTree>
    <p:extLst>
      <p:ext uri="{BB962C8B-B14F-4D97-AF65-F5344CB8AC3E}">
        <p14:creationId xmlns:p14="http://schemas.microsoft.com/office/powerpoint/2010/main" val="93933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ALTER TABLE </a:t>
            </a:r>
            <a:r>
              <a:rPr kumimoji="1" lang="en" altLang="zh-TW" dirty="0" err="1"/>
              <a:t>test_keyspace.test_table</a:t>
            </a:r>
            <a:r>
              <a:rPr kumimoji="1" lang="en" altLang="zh-TW" dirty="0"/>
              <a:t> ADD </a:t>
            </a:r>
            <a:r>
              <a:rPr kumimoji="1" lang="en" altLang="zh-TW" dirty="0" err="1"/>
              <a:t>testfrozen</a:t>
            </a:r>
            <a:r>
              <a:rPr kumimoji="1" lang="en" altLang="zh-TW" dirty="0"/>
              <a:t> frozen&lt;phone&gt;;</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UPDATE </a:t>
            </a:r>
            <a:r>
              <a:rPr kumimoji="1" lang="en" altLang="zh-TW" dirty="0" err="1"/>
              <a:t>test_keyspace.test_table</a:t>
            </a:r>
            <a:r>
              <a:rPr kumimoji="1" lang="en" altLang="zh-TW" dirty="0"/>
              <a:t> SET </a:t>
            </a:r>
            <a:r>
              <a:rPr kumimoji="1" lang="en" altLang="zh-TW" dirty="0" err="1"/>
              <a:t>testfrozen</a:t>
            </a:r>
            <a:r>
              <a:rPr kumimoji="1" lang="en" altLang="zh-TW" dirty="0"/>
              <a:t> = {</a:t>
            </a:r>
            <a:r>
              <a:rPr kumimoji="1" lang="en" altLang="zh-TW" dirty="0" err="1"/>
              <a:t>country_code</a:t>
            </a:r>
            <a:r>
              <a:rPr kumimoji="1" lang="en" altLang="zh-TW" dirty="0"/>
              <a:t>: 100, number: '543-3111'} WHERE number=10502 and name='Tim';</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 Frozen Error</a:t>
            </a:r>
          </a:p>
          <a:p>
            <a:r>
              <a:rPr kumimoji="1" lang="en" altLang="zh-TW" dirty="0"/>
              <a:t>UPDATE </a:t>
            </a:r>
            <a:r>
              <a:rPr kumimoji="1" lang="en" altLang="zh-TW" dirty="0" err="1"/>
              <a:t>test_keyspace.test_table</a:t>
            </a:r>
            <a:r>
              <a:rPr kumimoji="1" lang="en" altLang="zh-TW" dirty="0"/>
              <a:t> SET </a:t>
            </a:r>
            <a:r>
              <a:rPr kumimoji="1" lang="en" altLang="zh-TW" dirty="0" err="1"/>
              <a:t>testfrozen.number</a:t>
            </a:r>
            <a:r>
              <a:rPr kumimoji="1" lang="en" altLang="zh-TW" dirty="0"/>
              <a:t> = '333-3333' WHERE number=10502 and name='Tim';</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32</a:t>
            </a:fld>
            <a:endParaRPr kumimoji="1" lang="zh-TW" altLang="en-US"/>
          </a:p>
        </p:txBody>
      </p:sp>
    </p:spTree>
    <p:extLst>
      <p:ext uri="{BB962C8B-B14F-4D97-AF65-F5344CB8AC3E}">
        <p14:creationId xmlns:p14="http://schemas.microsoft.com/office/powerpoint/2010/main" val="1725593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kumimoji="1" lang="en-US" altLang="zh-TW" dirty="0"/>
              <a:t>https://</a:t>
            </a:r>
            <a:r>
              <a:rPr kumimoji="1" lang="en-US" altLang="zh-TW" dirty="0" err="1"/>
              <a:t>stackoverflow.com</a:t>
            </a:r>
            <a:r>
              <a:rPr kumimoji="1" lang="en-US" altLang="zh-TW" dirty="0"/>
              <a:t>/questions/53596513/why-does-a-upserted-row-disappear-after-updating-the-column-to-null-but-not</a:t>
            </a:r>
          </a:p>
          <a:p>
            <a:pPr marL="171450" indent="-171450">
              <a:buFont typeface="Arial" panose="020B0604020202020204" pitchFamily="34" charset="0"/>
              <a:buChar char="•"/>
            </a:pPr>
            <a:r>
              <a:rPr kumimoji="1" lang="en-US" altLang="zh-TW" dirty="0"/>
              <a:t>https://</a:t>
            </a:r>
            <a:r>
              <a:rPr kumimoji="1" lang="en-US" altLang="zh-TW" dirty="0" err="1"/>
              <a:t>issues.apache.org</a:t>
            </a:r>
            <a:r>
              <a:rPr kumimoji="1" lang="en-US" altLang="zh-TW" dirty="0"/>
              <a:t>/</a:t>
            </a:r>
            <a:r>
              <a:rPr kumimoji="1" lang="en-US" altLang="zh-TW" dirty="0" err="1"/>
              <a:t>jira</a:t>
            </a:r>
            <a:r>
              <a:rPr kumimoji="1" lang="en-US" altLang="zh-TW" dirty="0"/>
              <a:t>/browse/CASSANDRA-14478</a:t>
            </a:r>
          </a:p>
          <a:p>
            <a:pPr marL="171450" indent="-171450">
              <a:buFont typeface="Arial" panose="020B0604020202020204" pitchFamily="34" charset="0"/>
              <a:buChar char="•"/>
            </a:pPr>
            <a:r>
              <a:rPr kumimoji="1" lang="en-US" altLang="zh-TW" dirty="0"/>
              <a:t>https://</a:t>
            </a:r>
            <a:r>
              <a:rPr kumimoji="1" lang="en-US" altLang="zh-TW" dirty="0" err="1"/>
              <a:t>issues.apache.org</a:t>
            </a:r>
            <a:r>
              <a:rPr kumimoji="1" lang="en-US" altLang="zh-TW" dirty="0"/>
              <a:t>/</a:t>
            </a:r>
            <a:r>
              <a:rPr kumimoji="1" lang="en-US" altLang="zh-TW" dirty="0" err="1"/>
              <a:t>jira</a:t>
            </a:r>
            <a:r>
              <a:rPr kumimoji="1" lang="en-US" altLang="zh-TW" dirty="0"/>
              <a:t>/browse/CASSANDRA-11805</a:t>
            </a:r>
          </a:p>
          <a:p>
            <a:pPr marL="171450" indent="-171450">
              <a:buFont typeface="Arial" panose="020B0604020202020204" pitchFamily="34" charset="0"/>
              <a:buChar char="•"/>
            </a:pPr>
            <a:r>
              <a:rPr kumimoji="1" lang="en-US" altLang="zh-TW" dirty="0"/>
              <a:t>https://</a:t>
            </a:r>
            <a:r>
              <a:rPr kumimoji="1" lang="en-US" altLang="zh-TW" dirty="0" err="1"/>
              <a:t>stackoverflow.com</a:t>
            </a:r>
            <a:r>
              <a:rPr kumimoji="1" lang="en-US" altLang="zh-TW" dirty="0"/>
              <a:t>/questions/17348558/does-an-update-become-an-implied-insert</a:t>
            </a:r>
          </a:p>
          <a:p>
            <a:pPr marL="0" indent="0">
              <a:buFont typeface="Arial" panose="020B0604020202020204" pitchFamily="34" charset="0"/>
              <a:buNone/>
            </a:pPr>
            <a:endParaRPr kumimoji="1" lang="en-US" altLang="zh-TW" dirty="0"/>
          </a:p>
          <a:p>
            <a:pPr fontAlgn="base"/>
            <a:r>
              <a:rPr lang="en" altLang="zh-TW" sz="1200" b="0" i="0" kern="1200" dirty="0">
                <a:solidFill>
                  <a:schemeClr val="tx1"/>
                </a:solidFill>
                <a:effectLst/>
                <a:latin typeface="+mn-lt"/>
                <a:ea typeface="+mn-ea"/>
                <a:cs typeface="+mn-cs"/>
              </a:rPr>
              <a:t>Scylla does the same thing.</a:t>
            </a:r>
          </a:p>
          <a:p>
            <a:pPr fontAlgn="base"/>
            <a:r>
              <a:rPr lang="en" altLang="zh-TW" sz="1200" b="0" i="0" kern="1200" dirty="0">
                <a:solidFill>
                  <a:schemeClr val="tx1"/>
                </a:solidFill>
                <a:effectLst/>
                <a:latin typeface="+mn-lt"/>
                <a:ea typeface="+mn-ea"/>
                <a:cs typeface="+mn-cs"/>
              </a:rPr>
              <a:t>In Scylla and Cassandra rows are sequences of </a:t>
            </a:r>
            <a:r>
              <a:rPr lang="en" altLang="zh-TW" sz="1200" b="0" i="1" kern="1200" dirty="0">
                <a:solidFill>
                  <a:schemeClr val="tx1"/>
                </a:solidFill>
                <a:effectLst/>
                <a:latin typeface="+mn-lt"/>
                <a:ea typeface="+mn-ea"/>
                <a:cs typeface="+mn-cs"/>
              </a:rPr>
              <a:t>cells</a:t>
            </a:r>
            <a:r>
              <a:rPr lang="en" altLang="zh-TW" sz="1200" b="0" i="0" kern="1200" dirty="0">
                <a:solidFill>
                  <a:schemeClr val="tx1"/>
                </a:solidFill>
                <a:effectLst/>
                <a:latin typeface="+mn-lt"/>
                <a:ea typeface="+mn-ea"/>
                <a:cs typeface="+mn-cs"/>
              </a:rPr>
              <a:t>. Each column gets a corresponding cell (or a set of cells in the case of non-frozen collections or UDTs). But there is one additional, invisible cell - the </a:t>
            </a:r>
            <a:r>
              <a:rPr lang="en" altLang="zh-TW" sz="1200" b="0" i="1" kern="1200" dirty="0">
                <a:solidFill>
                  <a:schemeClr val="tx1"/>
                </a:solidFill>
                <a:effectLst/>
                <a:latin typeface="+mn-lt"/>
                <a:ea typeface="+mn-ea"/>
                <a:cs typeface="+mn-cs"/>
              </a:rPr>
              <a:t>row marker</a:t>
            </a:r>
            <a:r>
              <a:rPr lang="en" altLang="zh-TW" sz="1200" b="0" i="0" kern="1200" dirty="0">
                <a:solidFill>
                  <a:schemeClr val="tx1"/>
                </a:solidFill>
                <a:effectLst/>
                <a:latin typeface="+mn-lt"/>
                <a:ea typeface="+mn-ea"/>
                <a:cs typeface="+mn-cs"/>
              </a:rPr>
              <a:t> (in Scylla at least; I suspect Cassandra has something similar).</a:t>
            </a:r>
          </a:p>
          <a:p>
            <a:pPr fontAlgn="base"/>
            <a:r>
              <a:rPr lang="en" altLang="zh-TW" sz="1200" b="0" i="0" kern="1200" dirty="0">
                <a:solidFill>
                  <a:schemeClr val="tx1"/>
                </a:solidFill>
                <a:effectLst/>
                <a:latin typeface="+mn-lt"/>
                <a:ea typeface="+mn-ea"/>
                <a:cs typeface="+mn-cs"/>
              </a:rPr>
              <a:t>The row marker makes a difference for rows in which all other cells are dead: a row shows up in a query if and only if there's at least one alive cell. Thus, if the row marker is alive, the row will show up, even if all other columns were previously set to null using e.g. updates.</a:t>
            </a:r>
          </a:p>
          <a:p>
            <a:pPr fontAlgn="base"/>
            <a:r>
              <a:rPr lang="en" altLang="zh-TW" sz="1200" b="0" i="0" kern="1200" dirty="0">
                <a:solidFill>
                  <a:schemeClr val="tx1"/>
                </a:solidFill>
                <a:effectLst/>
                <a:latin typeface="+mn-lt"/>
                <a:ea typeface="+mn-ea"/>
                <a:cs typeface="+mn-cs"/>
              </a:rPr>
              <a:t>inserts create a </a:t>
            </a:r>
            <a:r>
              <a:rPr lang="en" altLang="zh-TW" sz="1200" b="0" i="1" kern="1200" dirty="0">
                <a:solidFill>
                  <a:schemeClr val="tx1"/>
                </a:solidFill>
                <a:effectLst/>
                <a:latin typeface="+mn-lt"/>
                <a:ea typeface="+mn-ea"/>
                <a:cs typeface="+mn-cs"/>
              </a:rPr>
              <a:t>live row marker</a:t>
            </a:r>
            <a:r>
              <a:rPr lang="en" altLang="zh-TW" sz="1200" b="0" i="0" kern="1200" dirty="0">
                <a:solidFill>
                  <a:schemeClr val="tx1"/>
                </a:solidFill>
                <a:effectLst/>
                <a:latin typeface="+mn-lt"/>
                <a:ea typeface="+mn-ea"/>
                <a:cs typeface="+mn-cs"/>
              </a:rPr>
              <a:t>, while updates don't touch the row marker, so clearly they are different. The example above illustrates that. One could argue that row markers are "internal" to Cassandra/Scylla, but as you can see, their effects are visible. Row markers affect your life whether you like it or not, so it may be useful to remember about them.</a:t>
            </a:r>
          </a:p>
          <a:p>
            <a:pPr fontAlgn="base"/>
            <a:r>
              <a:rPr lang="en" altLang="zh-TW" sz="1200" b="0" i="0" kern="1200" dirty="0">
                <a:solidFill>
                  <a:schemeClr val="tx1"/>
                </a:solidFill>
                <a:effectLst/>
                <a:latin typeface="+mn-lt"/>
                <a:ea typeface="+mn-ea"/>
                <a:cs typeface="+mn-cs"/>
              </a:rPr>
              <a:t>It's sad that no documentation mentions row markers (well, I found this: </a:t>
            </a:r>
            <a:r>
              <a:rPr lang="en" altLang="zh-TW" sz="1200" b="0" i="0" u="sng" kern="1200" dirty="0">
                <a:solidFill>
                  <a:schemeClr val="tx1"/>
                </a:solidFill>
                <a:effectLst/>
                <a:latin typeface="+mn-lt"/>
                <a:ea typeface="+mn-ea"/>
                <a:cs typeface="+mn-cs"/>
                <a:hlinkClick r:id="rId3"/>
              </a:rPr>
              <a:t>https://docs.scylladb.com/architecture/sstable/sstable2/sstable-data-file/#cql-row-marker</a:t>
            </a:r>
            <a:r>
              <a:rPr lang="en" altLang="zh-TW" sz="1200" b="0" i="0" kern="1200" dirty="0">
                <a:solidFill>
                  <a:schemeClr val="tx1"/>
                </a:solidFill>
                <a:effectLst/>
                <a:latin typeface="+mn-lt"/>
                <a:ea typeface="+mn-ea"/>
                <a:cs typeface="+mn-cs"/>
              </a:rPr>
              <a:t> but it's in the context of explaining </a:t>
            </a:r>
            <a:r>
              <a:rPr lang="en" altLang="zh-TW" sz="1200" b="0" i="0" kern="1200" dirty="0" err="1">
                <a:solidFill>
                  <a:schemeClr val="tx1"/>
                </a:solidFill>
                <a:effectLst/>
                <a:latin typeface="+mn-lt"/>
                <a:ea typeface="+mn-ea"/>
                <a:cs typeface="+mn-cs"/>
              </a:rPr>
              <a:t>SSTable</a:t>
            </a:r>
            <a:r>
              <a:rPr lang="en" altLang="zh-TW" sz="1200" b="0" i="0" kern="1200" dirty="0">
                <a:solidFill>
                  <a:schemeClr val="tx1"/>
                </a:solidFill>
                <a:effectLst/>
                <a:latin typeface="+mn-lt"/>
                <a:ea typeface="+mn-ea"/>
                <a:cs typeface="+mn-cs"/>
              </a:rPr>
              <a:t> internals, which is probably dedicated to Scylla developers more than to users).</a:t>
            </a:r>
          </a:p>
          <a:p>
            <a:pPr marL="0" indent="0">
              <a:buFont typeface="Arial" panose="020B0604020202020204" pitchFamily="34" charset="0"/>
              <a:buNone/>
            </a:pPr>
            <a:endParaRPr kumimoji="1" lang="en-US" altLang="zh-TW"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37</a:t>
            </a:fld>
            <a:endParaRPr kumimoji="1" lang="zh-TW" altLang="en-US"/>
          </a:p>
        </p:txBody>
      </p:sp>
    </p:spTree>
    <p:extLst>
      <p:ext uri="{BB962C8B-B14F-4D97-AF65-F5344CB8AC3E}">
        <p14:creationId xmlns:p14="http://schemas.microsoft.com/office/powerpoint/2010/main" val="147890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 altLang="zh-TW" sz="1200" b="0" i="0" kern="1200" dirty="0">
                <a:solidFill>
                  <a:schemeClr val="tx1"/>
                </a:solidFill>
                <a:effectLst/>
                <a:latin typeface="+mn-lt"/>
                <a:ea typeface="+mn-ea"/>
                <a:cs typeface="+mn-cs"/>
              </a:rPr>
              <a:t>Explanation source: </a:t>
            </a:r>
            <a:r>
              <a:rPr lang="en" altLang="zh-TW" sz="1200" b="0" i="0" kern="1200" dirty="0" err="1">
                <a:solidFill>
                  <a:schemeClr val="tx1"/>
                </a:solidFill>
                <a:effectLst/>
                <a:latin typeface="+mn-lt"/>
                <a:ea typeface="+mn-ea"/>
                <a:cs typeface="+mn-cs"/>
              </a:rPr>
              <a:t>bmc.com</a:t>
            </a:r>
            <a:r>
              <a:rPr lang="en" altLang="zh-TW" sz="1200" b="0" i="0" kern="1200" dirty="0">
                <a:solidFill>
                  <a:schemeClr val="tx1"/>
                </a:solidFill>
                <a:effectLst/>
                <a:latin typeface="+mn-lt"/>
                <a:ea typeface="+mn-ea"/>
                <a:cs typeface="+mn-cs"/>
              </a:rPr>
              <a:t>/blogs/</a:t>
            </a:r>
            <a:r>
              <a:rPr lang="en" altLang="zh-TW" sz="1200" b="0" i="0" kern="1200" dirty="0" err="1">
                <a:solidFill>
                  <a:schemeClr val="tx1"/>
                </a:solidFill>
                <a:effectLst/>
                <a:latin typeface="+mn-lt"/>
                <a:ea typeface="+mn-ea"/>
                <a:cs typeface="+mn-cs"/>
              </a:rPr>
              <a:t>cassandra</a:t>
            </a:r>
            <a:r>
              <a:rPr lang="en" altLang="zh-TW" sz="1200" b="0" i="0" kern="1200" dirty="0">
                <a:solidFill>
                  <a:schemeClr val="tx1"/>
                </a:solidFill>
                <a:effectLst/>
                <a:latin typeface="+mn-lt"/>
                <a:ea typeface="+mn-ea"/>
                <a:cs typeface="+mn-cs"/>
              </a:rPr>
              <a:t>-clustering-columns-partition-composite-key/</a:t>
            </a:r>
          </a:p>
          <a:p>
            <a:pPr marL="628650" lvl="1" indent="-171450">
              <a:buFont typeface="Arial" panose="020B0604020202020204" pitchFamily="34" charset="0"/>
              <a:buChar char="•"/>
            </a:pPr>
            <a:r>
              <a:rPr lang="en" altLang="zh-TW" sz="1200" b="0" i="0" kern="1200" dirty="0">
                <a:solidFill>
                  <a:schemeClr val="tx1"/>
                </a:solidFill>
                <a:effectLst/>
                <a:latin typeface="+mn-lt"/>
                <a:ea typeface="+mn-ea"/>
                <a:cs typeface="+mn-cs"/>
              </a:rPr>
              <a:t>each table requires a unique </a:t>
            </a:r>
            <a:r>
              <a:rPr lang="en" altLang="zh-TW" sz="1200" b="1" i="0" kern="1200" dirty="0">
                <a:solidFill>
                  <a:schemeClr val="tx1"/>
                </a:solidFill>
                <a:effectLst/>
                <a:latin typeface="+mn-lt"/>
                <a:ea typeface="+mn-ea"/>
                <a:cs typeface="+mn-cs"/>
              </a:rPr>
              <a:t>primary key</a:t>
            </a:r>
            <a:r>
              <a:rPr lang="en" altLang="zh-TW" sz="1200" b="0" i="0" kern="1200" dirty="0">
                <a:solidFill>
                  <a:schemeClr val="tx1"/>
                </a:solidFill>
                <a:effectLst/>
                <a:latin typeface="+mn-lt"/>
                <a:ea typeface="+mn-ea"/>
                <a:cs typeface="+mn-cs"/>
              </a:rPr>
              <a:t>. The first field listed is the </a:t>
            </a:r>
            <a:r>
              <a:rPr lang="en" altLang="zh-TW" sz="1200" b="1" i="0" kern="1200" dirty="0">
                <a:solidFill>
                  <a:schemeClr val="tx1"/>
                </a:solidFill>
                <a:effectLst/>
                <a:latin typeface="+mn-lt"/>
                <a:ea typeface="+mn-ea"/>
                <a:cs typeface="+mn-cs"/>
              </a:rPr>
              <a:t>partition key</a:t>
            </a:r>
            <a:r>
              <a:rPr lang="en" altLang="zh-TW" sz="1200" b="0" i="0" kern="1200" dirty="0">
                <a:solidFill>
                  <a:schemeClr val="tx1"/>
                </a:solidFill>
                <a:effectLst/>
                <a:latin typeface="+mn-lt"/>
                <a:ea typeface="+mn-ea"/>
                <a:cs typeface="+mn-cs"/>
              </a:rPr>
              <a:t>, since its hashed value is used to determine the node to store the data. If those fields are wrapped in parentheses then the partition key is </a:t>
            </a:r>
            <a:r>
              <a:rPr lang="en" altLang="zh-TW" sz="1200" b="1" i="0" kern="1200" dirty="0">
                <a:solidFill>
                  <a:schemeClr val="tx1"/>
                </a:solidFill>
                <a:effectLst/>
                <a:latin typeface="+mn-lt"/>
                <a:ea typeface="+mn-ea"/>
                <a:cs typeface="+mn-cs"/>
              </a:rPr>
              <a:t>composite</a:t>
            </a:r>
            <a:r>
              <a:rPr lang="en" altLang="zh-TW" sz="1200" b="0" i="0" kern="1200" dirty="0">
                <a:solidFill>
                  <a:schemeClr val="tx1"/>
                </a:solidFill>
                <a:effectLst/>
                <a:latin typeface="+mn-lt"/>
                <a:ea typeface="+mn-ea"/>
                <a:cs typeface="+mn-cs"/>
              </a:rPr>
              <a:t>. Otherwise the first field is the partition key. Any fields listed after the partition key are called </a:t>
            </a:r>
            <a:r>
              <a:rPr lang="en" altLang="zh-TW" sz="1200" b="1" i="0" kern="1200" dirty="0">
                <a:solidFill>
                  <a:schemeClr val="tx1"/>
                </a:solidFill>
                <a:effectLst/>
                <a:latin typeface="+mn-lt"/>
                <a:ea typeface="+mn-ea"/>
                <a:cs typeface="+mn-cs"/>
              </a:rPr>
              <a:t>clustering columns</a:t>
            </a:r>
            <a:r>
              <a:rPr lang="en" altLang="zh-TW" sz="1200" b="0" i="0" kern="1200" dirty="0">
                <a:solidFill>
                  <a:schemeClr val="tx1"/>
                </a:solidFill>
                <a:effectLst/>
                <a:latin typeface="+mn-lt"/>
                <a:ea typeface="+mn-ea"/>
                <a:cs typeface="+mn-cs"/>
              </a:rPr>
              <a:t>. These store data in ascending or descending order within the partition for the fast retrieval of similar values. All the fields together are the primary key.</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8</a:t>
            </a:fld>
            <a:endParaRPr kumimoji="1" lang="zh-TW" altLang="en-US"/>
          </a:p>
        </p:txBody>
      </p:sp>
    </p:spTree>
    <p:extLst>
      <p:ext uri="{BB962C8B-B14F-4D97-AF65-F5344CB8AC3E}">
        <p14:creationId xmlns:p14="http://schemas.microsoft.com/office/powerpoint/2010/main" val="420063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拿同一個</a:t>
            </a:r>
            <a:r>
              <a:rPr kumimoji="1" lang="zh-TW" altLang="en-US" dirty="0"/>
              <a:t> </a:t>
            </a:r>
            <a:r>
              <a:rPr kumimoji="1" lang="en-US" altLang="zh-TW" dirty="0"/>
              <a:t>node </a:t>
            </a:r>
            <a:r>
              <a:rPr kumimoji="1" lang="zh-TW" altLang="en-US" dirty="0"/>
              <a:t>的資料</a:t>
            </a:r>
            <a:r>
              <a:rPr kumimoji="1" lang="en-US" altLang="zh-TW" dirty="0"/>
              <a:t>, </a:t>
            </a:r>
            <a:r>
              <a:rPr kumimoji="1" lang="zh-CN" altLang="en-US" dirty="0"/>
              <a:t>可以直接算</a:t>
            </a:r>
            <a:r>
              <a:rPr kumimoji="1" lang="zh-TW" altLang="en-US" dirty="0"/>
              <a:t> </a:t>
            </a:r>
            <a:r>
              <a:rPr kumimoji="1" lang="en-US" altLang="zh-TW" dirty="0"/>
              <a:t>Hash =&gt; token().</a:t>
            </a:r>
          </a:p>
          <a:p>
            <a:endParaRPr kumimoji="1" lang="en-US" altLang="zh-TW" dirty="0"/>
          </a:p>
          <a:p>
            <a:r>
              <a:rPr lang="en" altLang="zh-TW" dirty="0"/>
              <a:t>TTL</a:t>
            </a:r>
            <a:r>
              <a:rPr lang="en" altLang="zh-TW" sz="1200" b="0" i="0" kern="1200" dirty="0">
                <a:solidFill>
                  <a:schemeClr val="tx1"/>
                </a:solidFill>
                <a:effectLst/>
                <a:latin typeface="+mn-lt"/>
                <a:ea typeface="+mn-ea"/>
                <a:cs typeface="+mn-cs"/>
              </a:rPr>
              <a:t>: specifies an optional Time To Live (in seconds) for the inserted values. If set, the inserted values are automatically removed from the database after the specified time. Note that the TTL concerns the inserted values, not the columns themselves. This means that any subsequent update of the column will also reset the TTL (to whatever TTL is specified in that update). By default, values never expire.</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10</a:t>
            </a:fld>
            <a:endParaRPr kumimoji="1" lang="zh-TW" altLang="en-US"/>
          </a:p>
        </p:txBody>
      </p:sp>
    </p:spTree>
    <p:extLst>
      <p:ext uri="{BB962C8B-B14F-4D97-AF65-F5344CB8AC3E}">
        <p14:creationId xmlns:p14="http://schemas.microsoft.com/office/powerpoint/2010/main" val="189740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類比一下傳統資料庫，</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條件送 </a:t>
            </a:r>
            <a:r>
              <a:rPr lang="en" altLang="zh-TW" sz="1200" b="0" i="0" kern="1200" dirty="0">
                <a:solidFill>
                  <a:schemeClr val="tx1"/>
                </a:solidFill>
                <a:effectLst/>
                <a:latin typeface="+mn-lt"/>
                <a:ea typeface="+mn-ea"/>
                <a:cs typeface="+mn-cs"/>
              </a:rPr>
              <a:t>Partition Key </a:t>
            </a:r>
            <a:r>
              <a:rPr lang="zh-TW" altLang="en-US" sz="1200" b="0" i="0" kern="1200" dirty="0">
                <a:solidFill>
                  <a:schemeClr val="tx1"/>
                </a:solidFill>
                <a:effectLst/>
                <a:latin typeface="+mn-lt"/>
                <a:ea typeface="+mn-ea"/>
                <a:cs typeface="+mn-cs"/>
              </a:rPr>
              <a:t>就好比通過 </a:t>
            </a:r>
            <a:r>
              <a:rPr lang="en" altLang="zh-TW" sz="1200" b="0" i="0" kern="1200" dirty="0">
                <a:solidFill>
                  <a:schemeClr val="tx1"/>
                </a:solidFill>
                <a:effectLst/>
                <a:latin typeface="+mn-lt"/>
                <a:ea typeface="+mn-ea"/>
                <a:cs typeface="+mn-cs"/>
              </a:rPr>
              <a:t>HASH </a:t>
            </a:r>
            <a:r>
              <a:rPr lang="zh-TW" altLang="en-US" sz="1200" b="0" i="0" kern="1200" dirty="0">
                <a:solidFill>
                  <a:schemeClr val="tx1"/>
                </a:solidFill>
                <a:effectLst/>
                <a:latin typeface="+mn-lt"/>
                <a:ea typeface="+mn-ea"/>
                <a:cs typeface="+mn-cs"/>
              </a:rPr>
              <a:t>索引定位記錄，</a:t>
            </a:r>
            <a:r>
              <a:rPr lang="en" altLang="zh-TW" sz="1200" b="0" i="0" kern="1200" dirty="0">
                <a:solidFill>
                  <a:schemeClr val="tx1"/>
                </a:solidFill>
                <a:effectLst/>
                <a:latin typeface="+mn-lt"/>
                <a:ea typeface="+mn-ea"/>
                <a:cs typeface="+mn-cs"/>
              </a:rPr>
              <a:t>ALLOW FILTERING </a:t>
            </a:r>
            <a:r>
              <a:rPr lang="zh-TW" altLang="en-US" sz="1200" b="0" i="0" kern="1200" dirty="0">
                <a:solidFill>
                  <a:schemeClr val="tx1"/>
                </a:solidFill>
                <a:effectLst/>
                <a:latin typeface="+mn-lt"/>
                <a:ea typeface="+mn-ea"/>
                <a:cs typeface="+mn-cs"/>
              </a:rPr>
              <a:t>就如同先做一次 </a:t>
            </a:r>
            <a:r>
              <a:rPr lang="en" altLang="zh-TW" sz="1200" b="0" i="0" kern="1200" dirty="0">
                <a:solidFill>
                  <a:schemeClr val="tx1"/>
                </a:solidFill>
                <a:effectLst/>
                <a:latin typeface="+mn-lt"/>
                <a:ea typeface="+mn-ea"/>
                <a:cs typeface="+mn-cs"/>
              </a:rPr>
              <a:t>TABLE SCAN</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讀出大量記錄再從記錄裡過濾出符合 </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條件的。</a:t>
            </a:r>
            <a:endParaRPr lang="en-US" altLang="zh-TW" sz="1200" b="0" i="0" kern="1200" dirty="0">
              <a:solidFill>
                <a:schemeClr val="tx1"/>
              </a:solidFill>
              <a:effectLst/>
              <a:latin typeface="+mn-lt"/>
              <a:ea typeface="+mn-ea"/>
              <a:cs typeface="+mn-cs"/>
            </a:endParaRPr>
          </a:p>
          <a:p>
            <a:r>
              <a:rPr kumimoji="1" lang="en" altLang="zh-TW" dirty="0"/>
              <a:t>https://</a:t>
            </a:r>
            <a:r>
              <a:rPr kumimoji="1" lang="en" altLang="zh-TW" dirty="0" err="1"/>
              <a:t>www.gushiciku.cn</a:t>
            </a:r>
            <a:r>
              <a:rPr kumimoji="1" lang="en" altLang="zh-TW" dirty="0"/>
              <a:t>/</a:t>
            </a:r>
            <a:r>
              <a:rPr kumimoji="1" lang="en" altLang="zh-TW" dirty="0" err="1"/>
              <a:t>pl</a:t>
            </a:r>
            <a:r>
              <a:rPr kumimoji="1" lang="en" altLang="zh-TW" dirty="0"/>
              <a:t>/</a:t>
            </a:r>
            <a:r>
              <a:rPr kumimoji="1" lang="en" altLang="zh-TW" dirty="0" err="1"/>
              <a:t>pcjn</a:t>
            </a:r>
            <a:r>
              <a:rPr kumimoji="1" lang="en" altLang="zh-TW" dirty="0"/>
              <a:t>/</a:t>
            </a:r>
            <a:r>
              <a:rPr kumimoji="1" lang="en" altLang="zh-TW" dirty="0" err="1"/>
              <a:t>zh-tw</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12</a:t>
            </a:fld>
            <a:endParaRPr kumimoji="1" lang="zh-TW" altLang="en-US"/>
          </a:p>
        </p:txBody>
      </p:sp>
    </p:spTree>
    <p:extLst>
      <p:ext uri="{BB962C8B-B14F-4D97-AF65-F5344CB8AC3E}">
        <p14:creationId xmlns:p14="http://schemas.microsoft.com/office/powerpoint/2010/main" val="407706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類比一下傳統資料庫，</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條件送 </a:t>
            </a:r>
            <a:r>
              <a:rPr lang="en" altLang="zh-TW" sz="1200" b="0" i="0" kern="1200" dirty="0">
                <a:solidFill>
                  <a:schemeClr val="tx1"/>
                </a:solidFill>
                <a:effectLst/>
                <a:latin typeface="+mn-lt"/>
                <a:ea typeface="+mn-ea"/>
                <a:cs typeface="+mn-cs"/>
              </a:rPr>
              <a:t>Partition Key </a:t>
            </a:r>
            <a:r>
              <a:rPr lang="zh-TW" altLang="en-US" sz="1200" b="0" i="0" kern="1200" dirty="0">
                <a:solidFill>
                  <a:schemeClr val="tx1"/>
                </a:solidFill>
                <a:effectLst/>
                <a:latin typeface="+mn-lt"/>
                <a:ea typeface="+mn-ea"/>
                <a:cs typeface="+mn-cs"/>
              </a:rPr>
              <a:t>就好比通過 </a:t>
            </a:r>
            <a:r>
              <a:rPr lang="en" altLang="zh-TW" sz="1200" b="0" i="0" kern="1200" dirty="0">
                <a:solidFill>
                  <a:schemeClr val="tx1"/>
                </a:solidFill>
                <a:effectLst/>
                <a:latin typeface="+mn-lt"/>
                <a:ea typeface="+mn-ea"/>
                <a:cs typeface="+mn-cs"/>
              </a:rPr>
              <a:t>HASH </a:t>
            </a:r>
            <a:r>
              <a:rPr lang="zh-TW" altLang="en-US" sz="1200" b="0" i="0" kern="1200" dirty="0">
                <a:solidFill>
                  <a:schemeClr val="tx1"/>
                </a:solidFill>
                <a:effectLst/>
                <a:latin typeface="+mn-lt"/>
                <a:ea typeface="+mn-ea"/>
                <a:cs typeface="+mn-cs"/>
              </a:rPr>
              <a:t>索引定位記錄，</a:t>
            </a:r>
            <a:r>
              <a:rPr lang="en" altLang="zh-TW" sz="1200" b="0" i="0" kern="1200" dirty="0">
                <a:solidFill>
                  <a:schemeClr val="tx1"/>
                </a:solidFill>
                <a:effectLst/>
                <a:latin typeface="+mn-lt"/>
                <a:ea typeface="+mn-ea"/>
                <a:cs typeface="+mn-cs"/>
              </a:rPr>
              <a:t>ALLOW FILTERING </a:t>
            </a:r>
            <a:r>
              <a:rPr lang="zh-TW" altLang="en-US" sz="1200" b="0" i="0" kern="1200" dirty="0">
                <a:solidFill>
                  <a:schemeClr val="tx1"/>
                </a:solidFill>
                <a:effectLst/>
                <a:latin typeface="+mn-lt"/>
                <a:ea typeface="+mn-ea"/>
                <a:cs typeface="+mn-cs"/>
              </a:rPr>
              <a:t>就如同先做一次 </a:t>
            </a:r>
            <a:r>
              <a:rPr lang="en" altLang="zh-TW" sz="1200" b="0" i="0" kern="1200" dirty="0">
                <a:solidFill>
                  <a:schemeClr val="tx1"/>
                </a:solidFill>
                <a:effectLst/>
                <a:latin typeface="+mn-lt"/>
                <a:ea typeface="+mn-ea"/>
                <a:cs typeface="+mn-cs"/>
              </a:rPr>
              <a:t>TABLE SCAN</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讀出大量記錄再從記錄裡過濾出符合 </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條件的。</a:t>
            </a:r>
            <a:endParaRPr lang="en-US" altLang="zh-TW" sz="1200" b="0" i="0" kern="1200" dirty="0">
              <a:solidFill>
                <a:schemeClr val="tx1"/>
              </a:solidFill>
              <a:effectLst/>
              <a:latin typeface="+mn-lt"/>
              <a:ea typeface="+mn-ea"/>
              <a:cs typeface="+mn-cs"/>
            </a:endParaRPr>
          </a:p>
          <a:p>
            <a:r>
              <a:rPr kumimoji="1" lang="en" altLang="zh-TW" dirty="0"/>
              <a:t>https://</a:t>
            </a:r>
            <a:r>
              <a:rPr kumimoji="1" lang="en" altLang="zh-TW" dirty="0" err="1"/>
              <a:t>www.gushiciku.cn</a:t>
            </a:r>
            <a:r>
              <a:rPr kumimoji="1" lang="en" altLang="zh-TW" dirty="0"/>
              <a:t>/</a:t>
            </a:r>
            <a:r>
              <a:rPr kumimoji="1" lang="en" altLang="zh-TW" dirty="0" err="1"/>
              <a:t>pl</a:t>
            </a:r>
            <a:r>
              <a:rPr kumimoji="1" lang="en" altLang="zh-TW" dirty="0"/>
              <a:t>/</a:t>
            </a:r>
            <a:r>
              <a:rPr kumimoji="1" lang="en" altLang="zh-TW" dirty="0" err="1"/>
              <a:t>pcjn</a:t>
            </a:r>
            <a:r>
              <a:rPr kumimoji="1" lang="en" altLang="zh-TW" dirty="0"/>
              <a:t>/</a:t>
            </a:r>
            <a:r>
              <a:rPr kumimoji="1" lang="en" altLang="zh-TW" dirty="0" err="1"/>
              <a:t>zh-tw</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13</a:t>
            </a:fld>
            <a:endParaRPr kumimoji="1" lang="zh-TW" altLang="en-US"/>
          </a:p>
        </p:txBody>
      </p:sp>
    </p:spTree>
    <p:extLst>
      <p:ext uri="{BB962C8B-B14F-4D97-AF65-F5344CB8AC3E}">
        <p14:creationId xmlns:p14="http://schemas.microsoft.com/office/powerpoint/2010/main" val="211220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CREATE INDEX =&gt; </a:t>
            </a:r>
            <a:r>
              <a:rPr lang="zh-CN" altLang="en-US" sz="1200" b="0" i="0" kern="1200" dirty="0">
                <a:solidFill>
                  <a:schemeClr val="tx1"/>
                </a:solidFill>
                <a:effectLst/>
                <a:latin typeface="+mn-lt"/>
                <a:ea typeface="+mn-ea"/>
                <a:cs typeface="+mn-cs"/>
              </a:rPr>
              <a:t>不能</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multi index</a:t>
            </a:r>
            <a:endParaRPr lang="en"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14</a:t>
            </a:fld>
            <a:endParaRPr kumimoji="1" lang="zh-TW" altLang="en-US"/>
          </a:p>
        </p:txBody>
      </p:sp>
    </p:spTree>
    <p:extLst>
      <p:ext uri="{BB962C8B-B14F-4D97-AF65-F5344CB8AC3E}">
        <p14:creationId xmlns:p14="http://schemas.microsoft.com/office/powerpoint/2010/main" val="180843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lang="en"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15</a:t>
            </a:fld>
            <a:endParaRPr kumimoji="1" lang="zh-TW" altLang="en-US"/>
          </a:p>
        </p:txBody>
      </p:sp>
    </p:spTree>
    <p:extLst>
      <p:ext uri="{BB962C8B-B14F-4D97-AF65-F5344CB8AC3E}">
        <p14:creationId xmlns:p14="http://schemas.microsoft.com/office/powerpoint/2010/main" val="1373626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lang="en"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16</a:t>
            </a:fld>
            <a:endParaRPr kumimoji="1" lang="zh-TW" altLang="en-US"/>
          </a:p>
        </p:txBody>
      </p:sp>
    </p:spTree>
    <p:extLst>
      <p:ext uri="{BB962C8B-B14F-4D97-AF65-F5344CB8AC3E}">
        <p14:creationId xmlns:p14="http://schemas.microsoft.com/office/powerpoint/2010/main" val="211643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CREATE KEYSPACE test_keyspace WITH REPLICATION = { 'class' : 'SimpleStrategy', 'replication_factor' : 1 };</a:t>
            </a:r>
          </a:p>
          <a:p>
            <a:r>
              <a:rPr lang="zh-TW" altLang="en-US" sz="1200" dirty="0"/>
              <a:t>use test_keyspace ;</a:t>
            </a:r>
          </a:p>
          <a:p>
            <a:endParaRPr lang="zh-TW" altLang="en-US" sz="1200" dirty="0"/>
          </a:p>
          <a:p>
            <a:r>
              <a:rPr lang="en" altLang="zh-TW" sz="1200" dirty="0"/>
              <a:t>CREATE TABLE </a:t>
            </a:r>
            <a:r>
              <a:rPr lang="en" altLang="zh-TW" sz="1200" dirty="0" err="1"/>
              <a:t>test_keyspace.test_count</a:t>
            </a:r>
            <a:endParaRPr lang="en" altLang="zh-TW" sz="1200" dirty="0"/>
          </a:p>
          <a:p>
            <a:r>
              <a:rPr lang="en" altLang="zh-TW" sz="1200" dirty="0"/>
              <a:t>    (</a:t>
            </a:r>
          </a:p>
          <a:p>
            <a:r>
              <a:rPr lang="en" altLang="zh-TW" sz="1200" dirty="0"/>
              <a:t>        </a:t>
            </a:r>
            <a:r>
              <a:rPr lang="en" altLang="zh-TW" sz="1200" dirty="0" err="1"/>
              <a:t>counter_value</a:t>
            </a:r>
            <a:r>
              <a:rPr lang="en" altLang="zh-TW" sz="1200" dirty="0"/>
              <a:t> counter,</a:t>
            </a:r>
          </a:p>
          <a:p>
            <a:r>
              <a:rPr lang="en" altLang="zh-TW" sz="1200" dirty="0"/>
              <a:t>        </a:t>
            </a:r>
            <a:r>
              <a:rPr lang="en" altLang="zh-TW" sz="1200" dirty="0" err="1"/>
              <a:t>url_name</a:t>
            </a:r>
            <a:r>
              <a:rPr lang="en" altLang="zh-TW" sz="1200" dirty="0"/>
              <a:t> varchar,</a:t>
            </a:r>
          </a:p>
          <a:p>
            <a:r>
              <a:rPr lang="en" altLang="zh-TW" sz="1200" dirty="0"/>
              <a:t>        </a:t>
            </a:r>
            <a:r>
              <a:rPr lang="en" altLang="zh-TW" sz="1200" dirty="0" err="1"/>
              <a:t>page_name</a:t>
            </a:r>
            <a:r>
              <a:rPr lang="en" altLang="zh-TW" sz="1200" dirty="0"/>
              <a:t> varchar,</a:t>
            </a:r>
          </a:p>
          <a:p>
            <a:r>
              <a:rPr lang="en" altLang="zh-TW" sz="1200" dirty="0"/>
              <a:t>        PRIMARY KEY (</a:t>
            </a:r>
            <a:r>
              <a:rPr lang="en" altLang="zh-TW" sz="1200" dirty="0" err="1"/>
              <a:t>url_name</a:t>
            </a:r>
            <a:r>
              <a:rPr lang="en" altLang="zh-TW" sz="1200" dirty="0"/>
              <a:t>, </a:t>
            </a:r>
            <a:r>
              <a:rPr lang="en" altLang="zh-TW" sz="1200" dirty="0" err="1"/>
              <a:t>page_name</a:t>
            </a:r>
            <a:r>
              <a:rPr lang="en" altLang="zh-TW" sz="1200" dirty="0"/>
              <a:t>)</a:t>
            </a:r>
          </a:p>
          <a:p>
            <a:r>
              <a:rPr lang="en" altLang="zh-TW" sz="1200" dirty="0"/>
              <a:t>    );</a:t>
            </a:r>
          </a:p>
          <a:p>
            <a:endParaRPr lang="en" altLang="zh-TW" sz="1200" dirty="0"/>
          </a:p>
          <a:p>
            <a:r>
              <a:rPr lang="en" altLang="zh-TW" sz="1200" dirty="0"/>
              <a:t>UPDATE </a:t>
            </a:r>
            <a:r>
              <a:rPr lang="en" altLang="zh-TW" sz="1200" dirty="0" err="1"/>
              <a:t>test_keyspace.test_count</a:t>
            </a:r>
            <a:endParaRPr lang="en" altLang="zh-TW" sz="1200" dirty="0"/>
          </a:p>
          <a:p>
            <a:r>
              <a:rPr lang="en" altLang="zh-TW" sz="1200" dirty="0"/>
              <a:t>    SET </a:t>
            </a:r>
            <a:r>
              <a:rPr lang="en" altLang="zh-TW" sz="1200" dirty="0" err="1"/>
              <a:t>counter_value</a:t>
            </a:r>
            <a:r>
              <a:rPr lang="en" altLang="zh-TW" sz="1200" dirty="0"/>
              <a:t> = </a:t>
            </a:r>
            <a:r>
              <a:rPr lang="en" altLang="zh-TW" sz="1200" dirty="0" err="1"/>
              <a:t>counter_value</a:t>
            </a:r>
            <a:r>
              <a:rPr lang="en" altLang="zh-TW" sz="1200" dirty="0"/>
              <a:t> + 1</a:t>
            </a:r>
          </a:p>
          <a:p>
            <a:r>
              <a:rPr lang="en" altLang="zh-TW" sz="1200" dirty="0"/>
              <a:t>    WHERE </a:t>
            </a:r>
            <a:r>
              <a:rPr lang="en" altLang="zh-TW" sz="1200" dirty="0" err="1"/>
              <a:t>url_name</a:t>
            </a:r>
            <a:r>
              <a:rPr lang="en" altLang="zh-TW" sz="1200" dirty="0"/>
              <a:t>='</a:t>
            </a:r>
            <a:r>
              <a:rPr lang="en" altLang="zh-TW" sz="1200" dirty="0" err="1"/>
              <a:t>www.datastax.com</a:t>
            </a:r>
            <a:r>
              <a:rPr lang="en" altLang="zh-TW" sz="1200" dirty="0"/>
              <a:t>' AND </a:t>
            </a:r>
            <a:r>
              <a:rPr lang="en" altLang="zh-TW" sz="1200" dirty="0" err="1"/>
              <a:t>page_name</a:t>
            </a:r>
            <a:r>
              <a:rPr lang="en" altLang="zh-TW" sz="1200" dirty="0"/>
              <a:t>='home';</a:t>
            </a:r>
          </a:p>
          <a:p>
            <a:r>
              <a:rPr lang="en" altLang="zh-TW" sz="1200" dirty="0"/>
              <a:t>select * from </a:t>
            </a:r>
            <a:r>
              <a:rPr lang="en" altLang="zh-TW" sz="1200" dirty="0" err="1"/>
              <a:t>test_count</a:t>
            </a:r>
            <a:r>
              <a:rPr lang="en" altLang="zh-TW" sz="1200" dirty="0"/>
              <a:t>;</a:t>
            </a:r>
          </a:p>
          <a:p>
            <a:endParaRPr lang="en" altLang="zh-TW" sz="1200" dirty="0"/>
          </a:p>
          <a:p>
            <a:r>
              <a:rPr lang="en" altLang="zh-TW" sz="1200" dirty="0"/>
              <a:t>UPDATE </a:t>
            </a:r>
            <a:r>
              <a:rPr lang="en" altLang="zh-TW" sz="1200" dirty="0" err="1"/>
              <a:t>test_keyspace.test_count</a:t>
            </a:r>
            <a:endParaRPr lang="en" altLang="zh-TW" sz="1200" dirty="0"/>
          </a:p>
          <a:p>
            <a:r>
              <a:rPr lang="en" altLang="zh-TW" sz="1200" dirty="0"/>
              <a:t>    SET </a:t>
            </a:r>
            <a:r>
              <a:rPr lang="en" altLang="zh-TW" sz="1200" dirty="0" err="1"/>
              <a:t>counter_value</a:t>
            </a:r>
            <a:r>
              <a:rPr lang="en" altLang="zh-TW" sz="1200" dirty="0"/>
              <a:t> = </a:t>
            </a:r>
            <a:r>
              <a:rPr lang="en" altLang="zh-TW" sz="1200" dirty="0" err="1"/>
              <a:t>counter_value</a:t>
            </a:r>
            <a:r>
              <a:rPr lang="en" altLang="zh-TW" sz="1200" dirty="0"/>
              <a:t> + 12</a:t>
            </a:r>
          </a:p>
          <a:p>
            <a:r>
              <a:rPr lang="en" altLang="zh-TW" sz="1200" dirty="0"/>
              <a:t>    WHERE </a:t>
            </a:r>
            <a:r>
              <a:rPr lang="en" altLang="zh-TW" sz="1200" dirty="0" err="1"/>
              <a:t>url_name</a:t>
            </a:r>
            <a:r>
              <a:rPr lang="en" altLang="zh-TW" sz="1200" dirty="0"/>
              <a:t>='</a:t>
            </a:r>
            <a:r>
              <a:rPr lang="en" altLang="zh-TW" sz="1200" dirty="0" err="1"/>
              <a:t>www.datastax.com</a:t>
            </a:r>
            <a:r>
              <a:rPr lang="en" altLang="zh-TW" sz="1200" dirty="0"/>
              <a:t>' AND </a:t>
            </a:r>
            <a:r>
              <a:rPr lang="en" altLang="zh-TW" sz="1200" dirty="0" err="1"/>
              <a:t>page_name</a:t>
            </a:r>
            <a:r>
              <a:rPr lang="en" altLang="zh-TW" sz="1200" dirty="0"/>
              <a:t>='home';</a:t>
            </a:r>
          </a:p>
          <a:p>
            <a:r>
              <a:rPr lang="en" altLang="zh-TW" sz="1200" dirty="0"/>
              <a:t>select * from </a:t>
            </a:r>
            <a:r>
              <a:rPr lang="en" altLang="zh-TW" sz="1200" dirty="0" err="1"/>
              <a:t>test_count</a:t>
            </a:r>
            <a:r>
              <a:rPr lang="en" altLang="zh-TW" sz="1200" dirty="0"/>
              <a:t>;</a:t>
            </a:r>
            <a:endParaRPr lang="zh-TW" altLang="en-US" sz="1200"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20</a:t>
            </a:fld>
            <a:endParaRPr kumimoji="1" lang="zh-TW" altLang="en-US"/>
          </a:p>
        </p:txBody>
      </p:sp>
    </p:spTree>
    <p:extLst>
      <p:ext uri="{BB962C8B-B14F-4D97-AF65-F5344CB8AC3E}">
        <p14:creationId xmlns:p14="http://schemas.microsoft.com/office/powerpoint/2010/main" val="327311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356153-EDCC-2E40-9C4E-F151BF0775F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2E43D6EA-9E2C-6843-8333-DF3B54EBF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5A3AB3C5-B406-B242-90B0-D5D0C6066421}"/>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E413B68D-3174-154D-9653-28EDBE4BEAA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04F5490-F126-1440-8871-21D4FBB70E3E}"/>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063263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F9E1E7-A029-F84D-82EE-8AFD7018810A}"/>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1EEDED8-81BE-8445-AC4F-2E27F508FE3D}"/>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9DAC62F0-F8C2-474A-9D30-4BA73AAAA235}"/>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E45106E1-6FC7-2244-94C8-E11773A343A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09CFA4B-BAF5-1349-8660-533DE2E27606}"/>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221528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C8EBFE-6A88-2C42-B1C9-A344BC088BC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14AD38F0-2306-AC4C-852D-C6032EAC8EDC}"/>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2C424BDD-83FE-EA46-B51A-E3B754975D57}"/>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EA13D339-7EA7-B945-A157-1E831E32EB6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9DD03BF-88CD-074B-9C29-88BC27EB2B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56195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92660-BE3D-F74F-9313-D96D34DC69C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4E5E0EC-31EA-6A4C-BB9B-1174CCABC9BF}"/>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7E0D32B8-83D3-0646-89CF-1EE1B35499B1}"/>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CDCEE186-C9B3-524E-93BD-46AA279BAFE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5FA747B-2107-D744-9354-2A7F55B96D3B}"/>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4997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E2F218-0326-4B42-AB4B-97D2250424CE}"/>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7BF0CC3-6326-3F47-A014-FE218B632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1F19E55-4993-F44F-B334-0F046C7678C8}"/>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CAEC5922-130E-BF4A-9CA9-DE1B5AAD2CA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32E5719-A8C8-EA4C-906C-E72B17DBBA3D}"/>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2457858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D64CCF-C6B4-8943-829A-1915DFE4AEB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D67C2F6-409A-6B44-9471-DA495FA644E8}"/>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50143D72-30C3-3D4C-AEF3-8BDA275880D7}"/>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FE104748-8635-FD47-A072-804A11CF9F4D}"/>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6" name="頁尾版面配置區 5">
            <a:extLst>
              <a:ext uri="{FF2B5EF4-FFF2-40B4-BE49-F238E27FC236}">
                <a16:creationId xmlns:a16="http://schemas.microsoft.com/office/drawing/2014/main" id="{0A311486-FDB3-AC48-9510-7A681527260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93C372D-4FAF-174F-ADC6-6C0D240ADADC}"/>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03815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84B208-712C-7948-A990-EB2A76745D89}"/>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C87652D-7200-2C41-A5A2-B92F04B8A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1B4D8B79-647D-624E-91ED-0C1C39F7F6C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1E52F9FF-37A2-0D48-B966-ECC562A05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70465375-75D8-C345-8EA7-36695BDB5DEA}"/>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FF1D8086-8440-FF47-9E2A-7C5EF4C779F6}"/>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8" name="頁尾版面配置區 7">
            <a:extLst>
              <a:ext uri="{FF2B5EF4-FFF2-40B4-BE49-F238E27FC236}">
                <a16:creationId xmlns:a16="http://schemas.microsoft.com/office/drawing/2014/main" id="{F8DA96BB-BD25-3344-AF2B-7EACF2CBBC23}"/>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09D8AB01-CC4C-B946-9911-B4901ED357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118468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A326A-DDC7-FD49-B463-B84D8F0FBD4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3BF66E68-449A-6E46-9BB2-6A63B3483873}"/>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4" name="頁尾版面配置區 3">
            <a:extLst>
              <a:ext uri="{FF2B5EF4-FFF2-40B4-BE49-F238E27FC236}">
                <a16:creationId xmlns:a16="http://schemas.microsoft.com/office/drawing/2014/main" id="{F1618BB6-9631-3946-AB52-CCBC5A9AE8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64E66821-98E0-114E-BD99-5B2E539A0067}"/>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561138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6604957-F4A0-FA41-B2D7-21CBC4029D51}"/>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3" name="頁尾版面配置區 2">
            <a:extLst>
              <a:ext uri="{FF2B5EF4-FFF2-40B4-BE49-F238E27FC236}">
                <a16:creationId xmlns:a16="http://schemas.microsoft.com/office/drawing/2014/main" id="{5718C748-44E5-764E-AA92-EB703E97F1C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21DA09B1-04C3-2142-AC43-88247E0B7F74}"/>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434302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97B67D-99DE-884A-8D36-D922B336D4C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24C0350-3FBD-2448-9998-7EA99D5227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6E263B96-C31C-C44B-A056-AF0C3386FE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27EDC093-2DA9-A040-833C-60295E24372C}"/>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6" name="頁尾版面配置區 5">
            <a:extLst>
              <a:ext uri="{FF2B5EF4-FFF2-40B4-BE49-F238E27FC236}">
                <a16:creationId xmlns:a16="http://schemas.microsoft.com/office/drawing/2014/main" id="{3E0F85DA-9437-B64D-A724-4BEEEA15610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A40E6C0-F4AA-084D-A10D-24E49EA4CC97}"/>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60514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62FA9-5244-BF41-BCDD-381881A0FBB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42AA1F8D-CAD0-DA4D-87EE-2DD186C70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55B5D38-F6D8-664D-9936-DC9B7ADB0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8BC0690-8DAD-0B41-B14C-1ABD64A741C3}"/>
              </a:ext>
            </a:extLst>
          </p:cNvPr>
          <p:cNvSpPr>
            <a:spLocks noGrp="1"/>
          </p:cNvSpPr>
          <p:nvPr>
            <p:ph type="dt" sz="half" idx="10"/>
          </p:nvPr>
        </p:nvSpPr>
        <p:spPr/>
        <p:txBody>
          <a:bodyPr/>
          <a:lstStyle/>
          <a:p>
            <a:fld id="{85179F6E-70CC-7742-A9E9-58681F7B5339}" type="datetimeFigureOut">
              <a:rPr kumimoji="1" lang="zh-TW" altLang="en-US" smtClean="0"/>
              <a:t>2021/9/4</a:t>
            </a:fld>
            <a:endParaRPr kumimoji="1" lang="zh-TW" altLang="en-US"/>
          </a:p>
        </p:txBody>
      </p:sp>
      <p:sp>
        <p:nvSpPr>
          <p:cNvPr id="6" name="頁尾版面配置區 5">
            <a:extLst>
              <a:ext uri="{FF2B5EF4-FFF2-40B4-BE49-F238E27FC236}">
                <a16:creationId xmlns:a16="http://schemas.microsoft.com/office/drawing/2014/main" id="{B24E419B-0353-AB45-BA24-072B42B6335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3A55CA9-08F0-D245-BD10-B20B5E6166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34291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25C613A-67A1-B541-9322-4A0E48CCA0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41B54FD-73CE-1A4C-B46B-9BF43C36DB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D3F4F30-E7C6-EF46-B068-5AD129E4F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79F6E-70CC-7742-A9E9-58681F7B5339}" type="datetimeFigureOut">
              <a:rPr kumimoji="1" lang="zh-TW" altLang="en-US" smtClean="0"/>
              <a:t>2021/9/4</a:t>
            </a:fld>
            <a:endParaRPr kumimoji="1" lang="zh-TW" altLang="en-US"/>
          </a:p>
        </p:txBody>
      </p:sp>
      <p:sp>
        <p:nvSpPr>
          <p:cNvPr id="5" name="頁尾版面配置區 4">
            <a:extLst>
              <a:ext uri="{FF2B5EF4-FFF2-40B4-BE49-F238E27FC236}">
                <a16:creationId xmlns:a16="http://schemas.microsoft.com/office/drawing/2014/main" id="{D618B5B0-9CDB-5C44-BD2F-C4FF2B7E4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8C7FCCEB-4845-D146-AAD0-8D4F7E9BB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1949341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www.gushiciku.cn/pl/pcjn/zh-t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cnblogs.com/didda/p/4789013.html" TargetMode="External"/><Relationship Id="rId2" Type="http://schemas.openxmlformats.org/officeDocument/2006/relationships/hyperlink" Target="https://cassandra.apache.org/doc/latest/cassandra/cql/index.html" TargetMode="External"/><Relationship Id="rId1" Type="http://schemas.openxmlformats.org/officeDocument/2006/relationships/slideLayout" Target="../slideLayouts/slideLayout2.xml"/><Relationship Id="rId6" Type="http://schemas.openxmlformats.org/officeDocument/2006/relationships/hyperlink" Target="http://cooperbear2.blogspot.com/2018/08/cassandra-6-consistency-levels-and.html" TargetMode="External"/><Relationship Id="rId5" Type="http://schemas.openxmlformats.org/officeDocument/2006/relationships/hyperlink" Target="https://stackoverflow.com/questions/42532743/cassandra-frozen-keyword-meaning" TargetMode="External"/><Relationship Id="rId4" Type="http://schemas.openxmlformats.org/officeDocument/2006/relationships/hyperlink" Target="https://docs.datastax.com/en/dse/5.1/cql/cql/cql_reference/upsertDat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D80F2-EE0B-384F-832F-5CD3602374CE}"/>
              </a:ext>
            </a:extLst>
          </p:cNvPr>
          <p:cNvSpPr>
            <a:spLocks noGrp="1"/>
          </p:cNvSpPr>
          <p:nvPr>
            <p:ph type="ctrTitle"/>
          </p:nvPr>
        </p:nvSpPr>
        <p:spPr/>
        <p:txBody>
          <a:bodyPr/>
          <a:lstStyle/>
          <a:p>
            <a:r>
              <a:rPr kumimoji="1" lang="en-US" altLang="zh-TW" dirty="0"/>
              <a:t>Cassandra CQL Introduction</a:t>
            </a:r>
            <a:endParaRPr kumimoji="1" lang="zh-TW" altLang="en-US" dirty="0"/>
          </a:p>
        </p:txBody>
      </p:sp>
      <p:sp>
        <p:nvSpPr>
          <p:cNvPr id="3" name="副標題 2">
            <a:extLst>
              <a:ext uri="{FF2B5EF4-FFF2-40B4-BE49-F238E27FC236}">
                <a16:creationId xmlns:a16="http://schemas.microsoft.com/office/drawing/2014/main" id="{CD0343D4-78D1-C34C-9442-3B9E993875B1}"/>
              </a:ext>
            </a:extLst>
          </p:cNvPr>
          <p:cNvSpPr>
            <a:spLocks noGrp="1"/>
          </p:cNvSpPr>
          <p:nvPr>
            <p:ph type="subTitle" idx="1"/>
          </p:nvPr>
        </p:nvSpPr>
        <p:spPr/>
        <p:txBody>
          <a:bodyPr/>
          <a:lstStyle/>
          <a:p>
            <a:r>
              <a:rPr kumimoji="1" lang="en-US" altLang="zh-TW" dirty="0"/>
              <a:t>Penny Weng </a:t>
            </a:r>
            <a:r>
              <a:rPr kumimoji="1" lang="zh-CN" altLang="en-US" dirty="0"/>
              <a:t>翁瑞昕</a:t>
            </a:r>
            <a:endParaRPr kumimoji="1" lang="zh-TW" altLang="en-US" dirty="0"/>
          </a:p>
        </p:txBody>
      </p:sp>
    </p:spTree>
    <p:extLst>
      <p:ext uri="{BB962C8B-B14F-4D97-AF65-F5344CB8AC3E}">
        <p14:creationId xmlns:p14="http://schemas.microsoft.com/office/powerpoint/2010/main" val="3033327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266D8-C72A-3141-85DA-9E34A4ABD48B}"/>
              </a:ext>
            </a:extLst>
          </p:cNvPr>
          <p:cNvSpPr>
            <a:spLocks noGrp="1"/>
          </p:cNvSpPr>
          <p:nvPr>
            <p:ph type="title"/>
          </p:nvPr>
        </p:nvSpPr>
        <p:spPr/>
        <p:txBody>
          <a:bodyPr/>
          <a:lstStyle/>
          <a:p>
            <a:r>
              <a:rPr lang="en" altLang="zh-TW" dirty="0"/>
              <a:t>Select / Insert / Update / Delete / Batch Functions</a:t>
            </a:r>
          </a:p>
        </p:txBody>
      </p:sp>
      <p:sp>
        <p:nvSpPr>
          <p:cNvPr id="3" name="內容版面配置區 2">
            <a:extLst>
              <a:ext uri="{FF2B5EF4-FFF2-40B4-BE49-F238E27FC236}">
                <a16:creationId xmlns:a16="http://schemas.microsoft.com/office/drawing/2014/main" id="{85258629-D94E-5E4F-86BD-F75ECE99528B}"/>
              </a:ext>
            </a:extLst>
          </p:cNvPr>
          <p:cNvSpPr>
            <a:spLocks noGrp="1"/>
          </p:cNvSpPr>
          <p:nvPr>
            <p:ph idx="1"/>
          </p:nvPr>
        </p:nvSpPr>
        <p:spPr/>
        <p:txBody>
          <a:bodyPr>
            <a:normAutofit/>
          </a:bodyPr>
          <a:lstStyle/>
          <a:p>
            <a:r>
              <a:rPr kumimoji="1" lang="en-US" altLang="zh-TW" sz="2000" dirty="0"/>
              <a:t>Select</a:t>
            </a:r>
          </a:p>
          <a:p>
            <a:pPr lvl="1"/>
            <a:r>
              <a:rPr kumimoji="1" lang="en" altLang="zh-TW" sz="1800" dirty="0"/>
              <a:t>No joins or sub-queries. A select statement only apply to a single table.</a:t>
            </a:r>
          </a:p>
          <a:p>
            <a:pPr lvl="1"/>
            <a:r>
              <a:rPr kumimoji="1" lang="en" altLang="zh-TW" sz="1800" dirty="0"/>
              <a:t>Can use WRITETIME and TTL. Ex 1. </a:t>
            </a:r>
            <a:r>
              <a:rPr kumimoji="1" lang="en" altLang="zh-TW" sz="1800" i="1" dirty="0"/>
              <a:t>SELECT WRITETIME(v) FROM t; </a:t>
            </a:r>
            <a:r>
              <a:rPr kumimoji="1" lang="en" altLang="zh-TW" sz="1800" dirty="0"/>
              <a:t>Ex 2. </a:t>
            </a:r>
            <a:r>
              <a:rPr kumimoji="1" lang="en" altLang="zh-TW" sz="1800" i="1" dirty="0"/>
              <a:t>SELECT TTL(v) FROM t;</a:t>
            </a:r>
          </a:p>
          <a:p>
            <a:pPr lvl="1"/>
            <a:r>
              <a:rPr kumimoji="1" lang="en" altLang="zh-TW" sz="1800" dirty="0"/>
              <a:t>The relationship for clustering columns must specify a contiguous set of rows to order.</a:t>
            </a:r>
          </a:p>
          <a:p>
            <a:endParaRPr kumimoji="1" lang="zh-TW" altLang="en-US" sz="2000" dirty="0"/>
          </a:p>
        </p:txBody>
      </p:sp>
      <p:grpSp>
        <p:nvGrpSpPr>
          <p:cNvPr id="15" name="群組 14">
            <a:extLst>
              <a:ext uri="{FF2B5EF4-FFF2-40B4-BE49-F238E27FC236}">
                <a16:creationId xmlns:a16="http://schemas.microsoft.com/office/drawing/2014/main" id="{3E8A63A6-7CEA-4F43-ACB5-149443106AB5}"/>
              </a:ext>
            </a:extLst>
          </p:cNvPr>
          <p:cNvGrpSpPr/>
          <p:nvPr/>
        </p:nvGrpSpPr>
        <p:grpSpPr>
          <a:xfrm>
            <a:off x="214807" y="3154284"/>
            <a:ext cx="5451475" cy="2286937"/>
            <a:chOff x="283563" y="3633969"/>
            <a:chExt cx="5587038" cy="2171052"/>
          </a:xfrm>
        </p:grpSpPr>
        <p:pic>
          <p:nvPicPr>
            <p:cNvPr id="4" name="圖片 3">
              <a:extLst>
                <a:ext uri="{FF2B5EF4-FFF2-40B4-BE49-F238E27FC236}">
                  <a16:creationId xmlns:a16="http://schemas.microsoft.com/office/drawing/2014/main" id="{F0E4B2BC-9D40-4041-A585-66B7740BB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650" r="9316" b="40328"/>
            <a:stretch/>
          </p:blipFill>
          <p:spPr>
            <a:xfrm>
              <a:off x="283563" y="3633969"/>
              <a:ext cx="5587038" cy="2171052"/>
            </a:xfrm>
            <a:prstGeom prst="rect">
              <a:avLst/>
            </a:prstGeom>
          </p:spPr>
        </p:pic>
        <p:sp>
          <p:nvSpPr>
            <p:cNvPr id="11" name="矩形 10">
              <a:extLst>
                <a:ext uri="{FF2B5EF4-FFF2-40B4-BE49-F238E27FC236}">
                  <a16:creationId xmlns:a16="http://schemas.microsoft.com/office/drawing/2014/main" id="{F41FE030-1BA3-DC4C-BA81-352B7F2FD62C}"/>
                </a:ext>
              </a:extLst>
            </p:cNvPr>
            <p:cNvSpPr/>
            <p:nvPr/>
          </p:nvSpPr>
          <p:spPr>
            <a:xfrm>
              <a:off x="1727613" y="5188897"/>
              <a:ext cx="2489465" cy="242212"/>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6" name="群組 15">
            <a:extLst>
              <a:ext uri="{FF2B5EF4-FFF2-40B4-BE49-F238E27FC236}">
                <a16:creationId xmlns:a16="http://schemas.microsoft.com/office/drawing/2014/main" id="{D98522C2-848B-9341-91E3-B9DE6F01FB9E}"/>
              </a:ext>
            </a:extLst>
          </p:cNvPr>
          <p:cNvGrpSpPr/>
          <p:nvPr/>
        </p:nvGrpSpPr>
        <p:grpSpPr>
          <a:xfrm>
            <a:off x="214806" y="5411451"/>
            <a:ext cx="5571397" cy="1445599"/>
            <a:chOff x="5878534" y="3633969"/>
            <a:chExt cx="6083670" cy="1578516"/>
          </a:xfrm>
        </p:grpSpPr>
        <p:grpSp>
          <p:nvGrpSpPr>
            <p:cNvPr id="7" name="群組 6">
              <a:extLst>
                <a:ext uri="{FF2B5EF4-FFF2-40B4-BE49-F238E27FC236}">
                  <a16:creationId xmlns:a16="http://schemas.microsoft.com/office/drawing/2014/main" id="{96823441-DB0B-704B-BD54-6959ED8D7890}"/>
                </a:ext>
              </a:extLst>
            </p:cNvPr>
            <p:cNvGrpSpPr/>
            <p:nvPr/>
          </p:nvGrpSpPr>
          <p:grpSpPr>
            <a:xfrm>
              <a:off x="5878534" y="3633969"/>
              <a:ext cx="6083670" cy="1578516"/>
              <a:chOff x="6073404" y="3076092"/>
              <a:chExt cx="6083670" cy="1578516"/>
            </a:xfrm>
          </p:grpSpPr>
          <p:pic>
            <p:nvPicPr>
              <p:cNvPr id="5" name="圖片 4">
                <a:extLst>
                  <a:ext uri="{FF2B5EF4-FFF2-40B4-BE49-F238E27FC236}">
                    <a16:creationId xmlns:a16="http://schemas.microsoft.com/office/drawing/2014/main" id="{D08080A0-7636-E14C-931F-890732DC514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1002"/>
              <a:stretch/>
            </p:blipFill>
            <p:spPr>
              <a:xfrm>
                <a:off x="6073404" y="3459601"/>
                <a:ext cx="6083670" cy="1195007"/>
              </a:xfrm>
              <a:prstGeom prst="rect">
                <a:avLst/>
              </a:prstGeom>
            </p:spPr>
          </p:pic>
          <p:sp>
            <p:nvSpPr>
              <p:cNvPr id="6" name="矩形 5">
                <a:extLst>
                  <a:ext uri="{FF2B5EF4-FFF2-40B4-BE49-F238E27FC236}">
                    <a16:creationId xmlns:a16="http://schemas.microsoft.com/office/drawing/2014/main" id="{181D6BE6-D53F-9E46-9A2A-8B3ABC0CDF2D}"/>
                  </a:ext>
                </a:extLst>
              </p:cNvPr>
              <p:cNvSpPr/>
              <p:nvPr/>
            </p:nvSpPr>
            <p:spPr>
              <a:xfrm>
                <a:off x="6073404" y="3076092"/>
                <a:ext cx="3564642" cy="403291"/>
              </a:xfrm>
              <a:prstGeom prst="rect">
                <a:avLst/>
              </a:prstGeom>
            </p:spPr>
            <p:txBody>
              <a:bodyPr wrap="none">
                <a:spAutoFit/>
              </a:bodyPr>
              <a:lstStyle/>
              <a:p>
                <a:r>
                  <a:rPr lang="en-US" altLang="zh-TW" u="sng" dirty="0"/>
                  <a:t>* </a:t>
                </a:r>
                <a:r>
                  <a:rPr lang="zh-TW" altLang="en-US" u="sng" dirty="0"/>
                  <a:t>The following query is allowed:</a:t>
                </a:r>
              </a:p>
            </p:txBody>
          </p:sp>
        </p:grpSp>
        <p:sp>
          <p:nvSpPr>
            <p:cNvPr id="12" name="矩形 11">
              <a:extLst>
                <a:ext uri="{FF2B5EF4-FFF2-40B4-BE49-F238E27FC236}">
                  <a16:creationId xmlns:a16="http://schemas.microsoft.com/office/drawing/2014/main" id="{95CBE7A0-2921-CB41-BB8B-9E0A212AB410}"/>
                </a:ext>
              </a:extLst>
            </p:cNvPr>
            <p:cNvSpPr/>
            <p:nvPr/>
          </p:nvSpPr>
          <p:spPr>
            <a:xfrm>
              <a:off x="6096000" y="4383768"/>
              <a:ext cx="4906780" cy="61327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7" name="群組 16">
            <a:extLst>
              <a:ext uri="{FF2B5EF4-FFF2-40B4-BE49-F238E27FC236}">
                <a16:creationId xmlns:a16="http://schemas.microsoft.com/office/drawing/2014/main" id="{D72E95CF-B83C-9E46-9297-7462955E375A}"/>
              </a:ext>
            </a:extLst>
          </p:cNvPr>
          <p:cNvGrpSpPr/>
          <p:nvPr/>
        </p:nvGrpSpPr>
        <p:grpSpPr>
          <a:xfrm>
            <a:off x="5938489" y="3126819"/>
            <a:ext cx="6096000" cy="1660966"/>
            <a:chOff x="5866204" y="5066505"/>
            <a:chExt cx="6096000" cy="1660966"/>
          </a:xfrm>
        </p:grpSpPr>
        <p:sp>
          <p:nvSpPr>
            <p:cNvPr id="8" name="矩形 7">
              <a:extLst>
                <a:ext uri="{FF2B5EF4-FFF2-40B4-BE49-F238E27FC236}">
                  <a16:creationId xmlns:a16="http://schemas.microsoft.com/office/drawing/2014/main" id="{4B13B92E-4B92-704D-9F22-B332A980CB47}"/>
                </a:ext>
              </a:extLst>
            </p:cNvPr>
            <p:cNvSpPr/>
            <p:nvPr/>
          </p:nvSpPr>
          <p:spPr>
            <a:xfrm>
              <a:off x="5866204" y="5066505"/>
              <a:ext cx="6096000" cy="369332"/>
            </a:xfrm>
            <a:prstGeom prst="rect">
              <a:avLst/>
            </a:prstGeom>
          </p:spPr>
          <p:txBody>
            <a:bodyPr>
              <a:spAutoFit/>
            </a:bodyPr>
            <a:lstStyle/>
            <a:p>
              <a:r>
                <a:rPr lang="en-US" altLang="zh-TW" u="sng" dirty="0"/>
                <a:t>* </a:t>
              </a:r>
              <a:r>
                <a:rPr lang="zh-TW" altLang="en-US" u="sng" dirty="0"/>
                <a:t>But the following does </a:t>
              </a:r>
              <a:r>
                <a:rPr lang="zh-TW" altLang="en-US" u="sng" dirty="0">
                  <a:solidFill>
                    <a:srgbClr val="FF2F92"/>
                  </a:solidFill>
                </a:rPr>
                <a:t>not select a contiguous set of rows</a:t>
              </a:r>
              <a:r>
                <a:rPr lang="zh-TW" altLang="en-US" u="sng" dirty="0"/>
                <a:t>: </a:t>
              </a:r>
            </a:p>
          </p:txBody>
        </p:sp>
        <p:pic>
          <p:nvPicPr>
            <p:cNvPr id="9" name="圖片 8">
              <a:extLst>
                <a:ext uri="{FF2B5EF4-FFF2-40B4-BE49-F238E27FC236}">
                  <a16:creationId xmlns:a16="http://schemas.microsoft.com/office/drawing/2014/main" id="{4F6C4EDE-98D2-ED49-A2B9-1B84BE1D69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8535" y="5381261"/>
              <a:ext cx="6029902" cy="1346210"/>
            </a:xfrm>
            <a:prstGeom prst="rect">
              <a:avLst/>
            </a:prstGeom>
          </p:spPr>
        </p:pic>
        <p:sp>
          <p:nvSpPr>
            <p:cNvPr id="13" name="矩形 12">
              <a:extLst>
                <a:ext uri="{FF2B5EF4-FFF2-40B4-BE49-F238E27FC236}">
                  <a16:creationId xmlns:a16="http://schemas.microsoft.com/office/drawing/2014/main" id="{A1065A8D-CB97-A042-BCEB-09D8C94D3AE2}"/>
                </a:ext>
              </a:extLst>
            </p:cNvPr>
            <p:cNvSpPr/>
            <p:nvPr/>
          </p:nvSpPr>
          <p:spPr>
            <a:xfrm>
              <a:off x="6096000" y="6176963"/>
              <a:ext cx="4906780" cy="37337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8" name="圖片 17">
            <a:extLst>
              <a:ext uri="{FF2B5EF4-FFF2-40B4-BE49-F238E27FC236}">
                <a16:creationId xmlns:a16="http://schemas.microsoft.com/office/drawing/2014/main" id="{B31D2963-AB0C-C24F-9F83-4F9C1A8CCA1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0820" y="5762667"/>
            <a:ext cx="6026373" cy="799775"/>
          </a:xfrm>
          <a:prstGeom prst="rect">
            <a:avLst/>
          </a:prstGeom>
        </p:spPr>
      </p:pic>
      <p:sp>
        <p:nvSpPr>
          <p:cNvPr id="19" name="矩形 18">
            <a:extLst>
              <a:ext uri="{FF2B5EF4-FFF2-40B4-BE49-F238E27FC236}">
                <a16:creationId xmlns:a16="http://schemas.microsoft.com/office/drawing/2014/main" id="{C9249D0A-4276-AB41-BDC7-05B25C4F1EC5}"/>
              </a:ext>
            </a:extLst>
          </p:cNvPr>
          <p:cNvSpPr/>
          <p:nvPr/>
        </p:nvSpPr>
        <p:spPr>
          <a:xfrm>
            <a:off x="5938489" y="4857449"/>
            <a:ext cx="6038704" cy="923330"/>
          </a:xfrm>
          <a:prstGeom prst="rect">
            <a:avLst/>
          </a:prstGeom>
        </p:spPr>
        <p:txBody>
          <a:bodyPr wrap="square">
            <a:spAutoFit/>
          </a:bodyPr>
          <a:lstStyle/>
          <a:p>
            <a:r>
              <a:rPr lang="en-US" altLang="zh-TW" u="sng" dirty="0"/>
              <a:t>* T</a:t>
            </a:r>
            <a:r>
              <a:rPr lang="zh-TW" altLang="en-US" u="sng" dirty="0"/>
              <a:t>he TOKEN function can be applied to the PARTITION KEY column to query</a:t>
            </a:r>
            <a:r>
              <a:rPr lang="en-US" altLang="zh-TW" u="sng" dirty="0"/>
              <a:t>. </a:t>
            </a:r>
            <a:r>
              <a:rPr lang="en" altLang="zh-TW" u="sng" dirty="0"/>
              <a:t>Rows will be selected based on the token of the PARTITION_KEY rather than on the value: </a:t>
            </a:r>
            <a:endParaRPr lang="zh-TW" altLang="en-US" u="sng" dirty="0"/>
          </a:p>
        </p:txBody>
      </p:sp>
      <p:sp>
        <p:nvSpPr>
          <p:cNvPr id="20" name="矩形 19">
            <a:extLst>
              <a:ext uri="{FF2B5EF4-FFF2-40B4-BE49-F238E27FC236}">
                <a16:creationId xmlns:a16="http://schemas.microsoft.com/office/drawing/2014/main" id="{343DB507-D428-3F47-BF55-FA2CD49008AA}"/>
              </a:ext>
            </a:extLst>
          </p:cNvPr>
          <p:cNvSpPr/>
          <p:nvPr/>
        </p:nvSpPr>
        <p:spPr>
          <a:xfrm>
            <a:off x="6641419" y="6149363"/>
            <a:ext cx="1123486" cy="19251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98050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Select</a:t>
            </a:r>
          </a:p>
          <a:p>
            <a:pPr lvl="1"/>
            <a:r>
              <a:rPr kumimoji="1" lang="en-US" altLang="zh-TW" sz="1600" dirty="0"/>
              <a:t>range search (partition key)</a:t>
            </a:r>
          </a:p>
        </p:txBody>
      </p:sp>
      <p:pic>
        <p:nvPicPr>
          <p:cNvPr id="6" name="圖片 5">
            <a:extLst>
              <a:ext uri="{FF2B5EF4-FFF2-40B4-BE49-F238E27FC236}">
                <a16:creationId xmlns:a16="http://schemas.microsoft.com/office/drawing/2014/main" id="{D335DC56-FE9A-4F44-9928-E60BF4A524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2535" y="1202674"/>
            <a:ext cx="3322403" cy="1245901"/>
          </a:xfrm>
          <a:prstGeom prst="rect">
            <a:avLst/>
          </a:prstGeom>
        </p:spPr>
      </p:pic>
      <p:grpSp>
        <p:nvGrpSpPr>
          <p:cNvPr id="12" name="群組 11">
            <a:extLst>
              <a:ext uri="{FF2B5EF4-FFF2-40B4-BE49-F238E27FC236}">
                <a16:creationId xmlns:a16="http://schemas.microsoft.com/office/drawing/2014/main" id="{451B9DBB-E579-E54E-9936-584F92F907A5}"/>
              </a:ext>
            </a:extLst>
          </p:cNvPr>
          <p:cNvGrpSpPr/>
          <p:nvPr/>
        </p:nvGrpSpPr>
        <p:grpSpPr>
          <a:xfrm>
            <a:off x="1349115" y="2528237"/>
            <a:ext cx="10175823" cy="4223299"/>
            <a:chOff x="1349115" y="2528237"/>
            <a:chExt cx="10175823" cy="4223299"/>
          </a:xfrm>
        </p:grpSpPr>
        <p:pic>
          <p:nvPicPr>
            <p:cNvPr id="9" name="圖片 8">
              <a:extLst>
                <a:ext uri="{FF2B5EF4-FFF2-40B4-BE49-F238E27FC236}">
                  <a16:creationId xmlns:a16="http://schemas.microsoft.com/office/drawing/2014/main" id="{C84B9644-5B49-694F-94C0-4DE54C6DA3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9115" y="2528237"/>
              <a:ext cx="10175823" cy="4223299"/>
            </a:xfrm>
            <a:prstGeom prst="rect">
              <a:avLst/>
            </a:prstGeom>
          </p:spPr>
        </p:pic>
        <p:sp>
          <p:nvSpPr>
            <p:cNvPr id="10" name="矩形 9">
              <a:extLst>
                <a:ext uri="{FF2B5EF4-FFF2-40B4-BE49-F238E27FC236}">
                  <a16:creationId xmlns:a16="http://schemas.microsoft.com/office/drawing/2014/main" id="{C9E06D90-5DC6-BD4F-947E-2FFC4F5418EF}"/>
                </a:ext>
              </a:extLst>
            </p:cNvPr>
            <p:cNvSpPr/>
            <p:nvPr/>
          </p:nvSpPr>
          <p:spPr>
            <a:xfrm>
              <a:off x="9009090" y="4863911"/>
              <a:ext cx="2515848" cy="232745"/>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A2E74779-4C27-E24D-B553-BD4FF50FF3BA}"/>
                </a:ext>
              </a:extLst>
            </p:cNvPr>
            <p:cNvSpPr/>
            <p:nvPr/>
          </p:nvSpPr>
          <p:spPr>
            <a:xfrm>
              <a:off x="1349115" y="5025254"/>
              <a:ext cx="2248524" cy="23629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523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Select</a:t>
            </a:r>
          </a:p>
          <a:p>
            <a:pPr lvl="1"/>
            <a:r>
              <a:rPr kumimoji="1" lang="en-US" altLang="zh-TW" sz="1600" dirty="0"/>
              <a:t>range search (clustering key)</a:t>
            </a:r>
          </a:p>
        </p:txBody>
      </p:sp>
      <p:pic>
        <p:nvPicPr>
          <p:cNvPr id="6" name="圖片 5">
            <a:extLst>
              <a:ext uri="{FF2B5EF4-FFF2-40B4-BE49-F238E27FC236}">
                <a16:creationId xmlns:a16="http://schemas.microsoft.com/office/drawing/2014/main" id="{D335DC56-FE9A-4F44-9928-E60BF4A52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2535" y="1202674"/>
            <a:ext cx="3322403" cy="1245901"/>
          </a:xfrm>
          <a:prstGeom prst="rect">
            <a:avLst/>
          </a:prstGeom>
        </p:spPr>
      </p:pic>
      <p:grpSp>
        <p:nvGrpSpPr>
          <p:cNvPr id="5" name="群組 4">
            <a:extLst>
              <a:ext uri="{FF2B5EF4-FFF2-40B4-BE49-F238E27FC236}">
                <a16:creationId xmlns:a16="http://schemas.microsoft.com/office/drawing/2014/main" id="{C30F36F6-48E1-CB41-B859-FF2C7EBD6CE7}"/>
              </a:ext>
            </a:extLst>
          </p:cNvPr>
          <p:cNvGrpSpPr/>
          <p:nvPr/>
        </p:nvGrpSpPr>
        <p:grpSpPr>
          <a:xfrm>
            <a:off x="667062" y="2578314"/>
            <a:ext cx="10857876" cy="1538351"/>
            <a:chOff x="667062" y="2578314"/>
            <a:chExt cx="10857876" cy="1538351"/>
          </a:xfrm>
        </p:grpSpPr>
        <p:pic>
          <p:nvPicPr>
            <p:cNvPr id="4" name="圖片 3">
              <a:extLst>
                <a:ext uri="{FF2B5EF4-FFF2-40B4-BE49-F238E27FC236}">
                  <a16:creationId xmlns:a16="http://schemas.microsoft.com/office/drawing/2014/main" id="{4F90CA81-145A-3341-8D41-4568CDACEA5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8607"/>
            <a:stretch/>
          </p:blipFill>
          <p:spPr>
            <a:xfrm>
              <a:off x="689548" y="2578314"/>
              <a:ext cx="10835390" cy="1538351"/>
            </a:xfrm>
            <a:prstGeom prst="rect">
              <a:avLst/>
            </a:prstGeom>
          </p:spPr>
        </p:pic>
        <p:sp>
          <p:nvSpPr>
            <p:cNvPr id="14" name="矩形 13">
              <a:extLst>
                <a:ext uri="{FF2B5EF4-FFF2-40B4-BE49-F238E27FC236}">
                  <a16:creationId xmlns:a16="http://schemas.microsoft.com/office/drawing/2014/main" id="{CB63E6BC-3B5E-EE47-8C64-70E1E252743D}"/>
                </a:ext>
              </a:extLst>
            </p:cNvPr>
            <p:cNvSpPr/>
            <p:nvPr/>
          </p:nvSpPr>
          <p:spPr>
            <a:xfrm>
              <a:off x="10095876" y="2578314"/>
              <a:ext cx="1429062" cy="25482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2211208E-EF6F-A145-B63C-D9AC9568A72A}"/>
                </a:ext>
              </a:extLst>
            </p:cNvPr>
            <p:cNvSpPr/>
            <p:nvPr/>
          </p:nvSpPr>
          <p:spPr>
            <a:xfrm>
              <a:off x="667062" y="2780443"/>
              <a:ext cx="1161738" cy="21759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7" name="群組 6">
            <a:extLst>
              <a:ext uri="{FF2B5EF4-FFF2-40B4-BE49-F238E27FC236}">
                <a16:creationId xmlns:a16="http://schemas.microsoft.com/office/drawing/2014/main" id="{B1582F97-5E47-7546-89E8-FCE88403F006}"/>
              </a:ext>
            </a:extLst>
          </p:cNvPr>
          <p:cNvGrpSpPr/>
          <p:nvPr/>
        </p:nvGrpSpPr>
        <p:grpSpPr>
          <a:xfrm>
            <a:off x="689547" y="4293411"/>
            <a:ext cx="10835391" cy="698320"/>
            <a:chOff x="689547" y="4293411"/>
            <a:chExt cx="10835391" cy="698320"/>
          </a:xfrm>
        </p:grpSpPr>
        <p:pic>
          <p:nvPicPr>
            <p:cNvPr id="13" name="圖片 12">
              <a:extLst>
                <a:ext uri="{FF2B5EF4-FFF2-40B4-BE49-F238E27FC236}">
                  <a16:creationId xmlns:a16="http://schemas.microsoft.com/office/drawing/2014/main" id="{5409DEAE-73F0-2243-A837-383A2662B3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67592"/>
            <a:stretch/>
          </p:blipFill>
          <p:spPr>
            <a:xfrm>
              <a:off x="689548" y="4293411"/>
              <a:ext cx="10835390" cy="698320"/>
            </a:xfrm>
            <a:prstGeom prst="rect">
              <a:avLst/>
            </a:prstGeom>
          </p:spPr>
        </p:pic>
        <p:sp>
          <p:nvSpPr>
            <p:cNvPr id="16" name="矩形 15">
              <a:extLst>
                <a:ext uri="{FF2B5EF4-FFF2-40B4-BE49-F238E27FC236}">
                  <a16:creationId xmlns:a16="http://schemas.microsoft.com/office/drawing/2014/main" id="{587B1D13-5ADD-D444-B25A-FD28426838D7}"/>
                </a:ext>
              </a:extLst>
            </p:cNvPr>
            <p:cNvSpPr/>
            <p:nvPr/>
          </p:nvSpPr>
          <p:spPr>
            <a:xfrm>
              <a:off x="8809218" y="4297599"/>
              <a:ext cx="2715719" cy="21444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E16B248A-07E6-1044-AFDA-709E5E0C69A8}"/>
                </a:ext>
              </a:extLst>
            </p:cNvPr>
            <p:cNvSpPr/>
            <p:nvPr/>
          </p:nvSpPr>
          <p:spPr>
            <a:xfrm>
              <a:off x="689547" y="4428131"/>
              <a:ext cx="3792512" cy="21882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4087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Select</a:t>
            </a:r>
          </a:p>
          <a:p>
            <a:pPr lvl="1"/>
            <a:r>
              <a:rPr kumimoji="1" lang="en-US" altLang="zh-TW" sz="1600" dirty="0"/>
              <a:t>range search (clustering key)</a:t>
            </a:r>
          </a:p>
          <a:p>
            <a:pPr lvl="1"/>
            <a:endParaRPr kumimoji="1" lang="en-US" altLang="zh-TW" sz="1600" dirty="0"/>
          </a:p>
          <a:p>
            <a:pPr lvl="1"/>
            <a:endParaRPr kumimoji="1" lang="en-US" altLang="zh-TW" sz="1600" dirty="0"/>
          </a:p>
          <a:p>
            <a:pPr lvl="1"/>
            <a:endParaRPr kumimoji="1" lang="en-US" altLang="zh-TW" sz="1600" dirty="0"/>
          </a:p>
          <a:p>
            <a:pPr lvl="1"/>
            <a:endParaRPr kumimoji="1" lang="en-US" altLang="zh-TW" sz="1600" dirty="0"/>
          </a:p>
          <a:p>
            <a:pPr lvl="1"/>
            <a:endParaRPr kumimoji="1" lang="en-US" altLang="zh-TW" sz="1600" dirty="0"/>
          </a:p>
          <a:p>
            <a:pPr lvl="1"/>
            <a:endParaRPr kumimoji="1" lang="en-US" altLang="zh-TW" sz="1600" dirty="0"/>
          </a:p>
          <a:p>
            <a:pPr lvl="1"/>
            <a:endParaRPr lang="en" altLang="zh-TW" sz="1600" dirty="0"/>
          </a:p>
          <a:p>
            <a:pPr lvl="1"/>
            <a:r>
              <a:rPr lang="en" altLang="zh-TW" sz="1600" dirty="0"/>
              <a:t>Where </a:t>
            </a:r>
            <a:r>
              <a:rPr lang="zh-TW" altLang="en-US" sz="1600" dirty="0"/>
              <a:t>條件送 </a:t>
            </a:r>
            <a:r>
              <a:rPr lang="en" altLang="zh-TW" sz="1600" dirty="0"/>
              <a:t>Partition Key </a:t>
            </a:r>
            <a:r>
              <a:rPr lang="zh-TW" altLang="en-US" sz="1600" dirty="0"/>
              <a:t>就好比通過 </a:t>
            </a:r>
            <a:r>
              <a:rPr lang="en" altLang="zh-TW" sz="1600" dirty="0"/>
              <a:t>HASH </a:t>
            </a:r>
            <a:r>
              <a:rPr lang="zh-TW" altLang="en-US" sz="1600" dirty="0"/>
              <a:t>索引定位記錄，</a:t>
            </a:r>
            <a:r>
              <a:rPr lang="en" altLang="zh-TW" sz="1600" dirty="0"/>
              <a:t>ALLOW FILTERING </a:t>
            </a:r>
            <a:r>
              <a:rPr lang="zh-TW" altLang="en-US" sz="1600" dirty="0"/>
              <a:t>就如同先做一次 </a:t>
            </a:r>
            <a:r>
              <a:rPr lang="en" altLang="zh-TW" sz="1600" dirty="0"/>
              <a:t>TABLE SCAN</a:t>
            </a:r>
            <a:r>
              <a:rPr lang="zh-TW" altLang="en" sz="1600" dirty="0"/>
              <a:t>，</a:t>
            </a:r>
            <a:r>
              <a:rPr lang="zh-TW" altLang="en-US" sz="1600" dirty="0"/>
              <a:t>讀出大量記錄再從記錄裡過濾出符合 </a:t>
            </a:r>
            <a:r>
              <a:rPr lang="en" altLang="zh-TW" sz="1600" dirty="0"/>
              <a:t>WHERE </a:t>
            </a:r>
            <a:r>
              <a:rPr lang="zh-TW" altLang="en-US" sz="1600" dirty="0"/>
              <a:t>條件的。</a:t>
            </a:r>
            <a:r>
              <a:rPr lang="en-US" altLang="zh-TW" sz="1600" dirty="0"/>
              <a:t> (</a:t>
            </a:r>
            <a:r>
              <a:rPr kumimoji="1" lang="en" altLang="zh-TW" sz="1600" dirty="0">
                <a:hlinkClick r:id="rId3"/>
              </a:rPr>
              <a:t>https://www.gushiciku.cn/pl/pcjn/zh-tw</a:t>
            </a:r>
            <a:r>
              <a:rPr lang="en-US" altLang="zh-TW" sz="1600" dirty="0"/>
              <a:t>)</a:t>
            </a:r>
            <a:endParaRPr kumimoji="1" lang="en-US" altLang="zh-TW" sz="1600" dirty="0"/>
          </a:p>
        </p:txBody>
      </p:sp>
      <p:pic>
        <p:nvPicPr>
          <p:cNvPr id="6" name="圖片 5">
            <a:extLst>
              <a:ext uri="{FF2B5EF4-FFF2-40B4-BE49-F238E27FC236}">
                <a16:creationId xmlns:a16="http://schemas.microsoft.com/office/drawing/2014/main" id="{D335DC56-FE9A-4F44-9928-E60BF4A524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2535" y="1202674"/>
            <a:ext cx="3322403" cy="1245901"/>
          </a:xfrm>
          <a:prstGeom prst="rect">
            <a:avLst/>
          </a:prstGeom>
        </p:spPr>
      </p:pic>
      <p:grpSp>
        <p:nvGrpSpPr>
          <p:cNvPr id="5" name="群組 4">
            <a:extLst>
              <a:ext uri="{FF2B5EF4-FFF2-40B4-BE49-F238E27FC236}">
                <a16:creationId xmlns:a16="http://schemas.microsoft.com/office/drawing/2014/main" id="{C30F36F6-48E1-CB41-B859-FF2C7EBD6CE7}"/>
              </a:ext>
            </a:extLst>
          </p:cNvPr>
          <p:cNvGrpSpPr/>
          <p:nvPr/>
        </p:nvGrpSpPr>
        <p:grpSpPr>
          <a:xfrm>
            <a:off x="667062" y="2578314"/>
            <a:ext cx="10857876" cy="1538351"/>
            <a:chOff x="667062" y="2578314"/>
            <a:chExt cx="10857876" cy="1538351"/>
          </a:xfrm>
        </p:grpSpPr>
        <p:pic>
          <p:nvPicPr>
            <p:cNvPr id="4" name="圖片 3">
              <a:extLst>
                <a:ext uri="{FF2B5EF4-FFF2-40B4-BE49-F238E27FC236}">
                  <a16:creationId xmlns:a16="http://schemas.microsoft.com/office/drawing/2014/main" id="{4F90CA81-145A-3341-8D41-4568CDACEA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28607"/>
            <a:stretch/>
          </p:blipFill>
          <p:spPr>
            <a:xfrm>
              <a:off x="689548" y="2578314"/>
              <a:ext cx="10835390" cy="1538351"/>
            </a:xfrm>
            <a:prstGeom prst="rect">
              <a:avLst/>
            </a:prstGeom>
          </p:spPr>
        </p:pic>
        <p:sp>
          <p:nvSpPr>
            <p:cNvPr id="14" name="矩形 13">
              <a:extLst>
                <a:ext uri="{FF2B5EF4-FFF2-40B4-BE49-F238E27FC236}">
                  <a16:creationId xmlns:a16="http://schemas.microsoft.com/office/drawing/2014/main" id="{CB63E6BC-3B5E-EE47-8C64-70E1E252743D}"/>
                </a:ext>
              </a:extLst>
            </p:cNvPr>
            <p:cNvSpPr/>
            <p:nvPr/>
          </p:nvSpPr>
          <p:spPr>
            <a:xfrm>
              <a:off x="10095876" y="2578314"/>
              <a:ext cx="1429062" cy="25482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2211208E-EF6F-A145-B63C-D9AC9568A72A}"/>
                </a:ext>
              </a:extLst>
            </p:cNvPr>
            <p:cNvSpPr/>
            <p:nvPr/>
          </p:nvSpPr>
          <p:spPr>
            <a:xfrm>
              <a:off x="667062" y="2780443"/>
              <a:ext cx="1161738" cy="21759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7" name="群組 6">
            <a:extLst>
              <a:ext uri="{FF2B5EF4-FFF2-40B4-BE49-F238E27FC236}">
                <a16:creationId xmlns:a16="http://schemas.microsoft.com/office/drawing/2014/main" id="{B1582F97-5E47-7546-89E8-FCE88403F006}"/>
              </a:ext>
            </a:extLst>
          </p:cNvPr>
          <p:cNvGrpSpPr/>
          <p:nvPr/>
        </p:nvGrpSpPr>
        <p:grpSpPr>
          <a:xfrm>
            <a:off x="689547" y="5027921"/>
            <a:ext cx="10835391" cy="698320"/>
            <a:chOff x="689547" y="4293411"/>
            <a:chExt cx="10835391" cy="698320"/>
          </a:xfrm>
        </p:grpSpPr>
        <p:pic>
          <p:nvPicPr>
            <p:cNvPr id="13" name="圖片 12">
              <a:extLst>
                <a:ext uri="{FF2B5EF4-FFF2-40B4-BE49-F238E27FC236}">
                  <a16:creationId xmlns:a16="http://schemas.microsoft.com/office/drawing/2014/main" id="{5409DEAE-73F0-2243-A837-383A2662B3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67592"/>
            <a:stretch/>
          </p:blipFill>
          <p:spPr>
            <a:xfrm>
              <a:off x="689548" y="4293411"/>
              <a:ext cx="10835390" cy="698320"/>
            </a:xfrm>
            <a:prstGeom prst="rect">
              <a:avLst/>
            </a:prstGeom>
          </p:spPr>
        </p:pic>
        <p:sp>
          <p:nvSpPr>
            <p:cNvPr id="16" name="矩形 15">
              <a:extLst>
                <a:ext uri="{FF2B5EF4-FFF2-40B4-BE49-F238E27FC236}">
                  <a16:creationId xmlns:a16="http://schemas.microsoft.com/office/drawing/2014/main" id="{587B1D13-5ADD-D444-B25A-FD28426838D7}"/>
                </a:ext>
              </a:extLst>
            </p:cNvPr>
            <p:cNvSpPr/>
            <p:nvPr/>
          </p:nvSpPr>
          <p:spPr>
            <a:xfrm>
              <a:off x="8809218" y="4297599"/>
              <a:ext cx="2715719" cy="21444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E16B248A-07E6-1044-AFDA-709E5E0C69A8}"/>
                </a:ext>
              </a:extLst>
            </p:cNvPr>
            <p:cNvSpPr/>
            <p:nvPr/>
          </p:nvSpPr>
          <p:spPr>
            <a:xfrm>
              <a:off x="689547" y="4428131"/>
              <a:ext cx="3792512" cy="21882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9105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Select</a:t>
            </a:r>
          </a:p>
          <a:p>
            <a:pPr lvl="1"/>
            <a:r>
              <a:rPr kumimoji="1" lang="en-US" altLang="zh-TW" sz="2000" dirty="0"/>
              <a:t>range search (other keys)</a:t>
            </a:r>
          </a:p>
          <a:p>
            <a:pPr lvl="1"/>
            <a:r>
              <a:rPr kumimoji="1" lang="zh-CN" altLang="en-US" sz="2000" dirty="0"/>
              <a:t>建</a:t>
            </a:r>
            <a:r>
              <a:rPr kumimoji="1" lang="zh-TW" altLang="en-US" sz="2000" dirty="0"/>
              <a:t> </a:t>
            </a:r>
            <a:r>
              <a:rPr kumimoji="1" lang="en-US" altLang="zh-TW" sz="2000" dirty="0"/>
              <a:t>Index</a:t>
            </a:r>
            <a:r>
              <a:rPr kumimoji="1" lang="zh-TW" altLang="en-US" sz="2000" dirty="0"/>
              <a:t> 搜尋</a:t>
            </a:r>
            <a:endParaRPr kumimoji="1" lang="en-US" altLang="zh-TW" sz="2000" dirty="0"/>
          </a:p>
          <a:p>
            <a:pPr lvl="1"/>
            <a:endParaRPr kumimoji="1" lang="en-US" altLang="zh-TW" sz="2000" dirty="0"/>
          </a:p>
          <a:p>
            <a:pPr lvl="1"/>
            <a:endParaRPr kumimoji="1" lang="en-US" altLang="zh-TW" sz="2000" dirty="0"/>
          </a:p>
          <a:p>
            <a:pPr lvl="1"/>
            <a:endParaRPr kumimoji="1" lang="en-US" altLang="zh-TW" sz="2000" dirty="0"/>
          </a:p>
          <a:p>
            <a:pPr lvl="1"/>
            <a:endParaRPr kumimoji="1" lang="en-US" altLang="zh-TW" sz="2000" dirty="0"/>
          </a:p>
          <a:p>
            <a:pPr lvl="1"/>
            <a:endParaRPr kumimoji="1" lang="en-US" altLang="zh-TW" sz="2000" dirty="0"/>
          </a:p>
          <a:p>
            <a:pPr lvl="1"/>
            <a:endParaRPr kumimoji="1" lang="en-US" altLang="zh-TW" sz="2000" dirty="0"/>
          </a:p>
          <a:p>
            <a:pPr lvl="1"/>
            <a:r>
              <a:rPr kumimoji="1" lang="en-US" altLang="zh-TW" sz="2000" dirty="0" err="1"/>
              <a:t>SSTable</a:t>
            </a:r>
            <a:r>
              <a:rPr kumimoji="1" lang="en-US" altLang="zh-TW" sz="2000" dirty="0"/>
              <a:t> Attached Secondary Indexes (SASI): improved the performance of secondary indexes</a:t>
            </a:r>
          </a:p>
        </p:txBody>
      </p:sp>
      <p:grpSp>
        <p:nvGrpSpPr>
          <p:cNvPr id="21" name="群組 20">
            <a:extLst>
              <a:ext uri="{FF2B5EF4-FFF2-40B4-BE49-F238E27FC236}">
                <a16:creationId xmlns:a16="http://schemas.microsoft.com/office/drawing/2014/main" id="{B58CCE68-9279-EF46-BCA1-6D9A6F475297}"/>
              </a:ext>
            </a:extLst>
          </p:cNvPr>
          <p:cNvGrpSpPr/>
          <p:nvPr/>
        </p:nvGrpSpPr>
        <p:grpSpPr>
          <a:xfrm>
            <a:off x="1450923" y="2823404"/>
            <a:ext cx="10688610" cy="1827912"/>
            <a:chOff x="1450923" y="2823404"/>
            <a:chExt cx="10688610" cy="1827912"/>
          </a:xfrm>
        </p:grpSpPr>
        <p:pic>
          <p:nvPicPr>
            <p:cNvPr id="8" name="圖片 7">
              <a:extLst>
                <a:ext uri="{FF2B5EF4-FFF2-40B4-BE49-F238E27FC236}">
                  <a16:creationId xmlns:a16="http://schemas.microsoft.com/office/drawing/2014/main" id="{DE2EAC9D-4036-D447-9270-ED1A821929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87068"/>
            <a:stretch/>
          </p:blipFill>
          <p:spPr>
            <a:xfrm>
              <a:off x="1452794" y="2882054"/>
              <a:ext cx="10686739" cy="185159"/>
            </a:xfrm>
            <a:prstGeom prst="rect">
              <a:avLst/>
            </a:prstGeom>
          </p:spPr>
        </p:pic>
        <p:sp>
          <p:nvSpPr>
            <p:cNvPr id="18" name="矩形 17">
              <a:extLst>
                <a:ext uri="{FF2B5EF4-FFF2-40B4-BE49-F238E27FC236}">
                  <a16:creationId xmlns:a16="http://schemas.microsoft.com/office/drawing/2014/main" id="{9FB5F28D-C3C9-EB4D-9CB3-B05735C5EF90}"/>
                </a:ext>
              </a:extLst>
            </p:cNvPr>
            <p:cNvSpPr/>
            <p:nvPr/>
          </p:nvSpPr>
          <p:spPr>
            <a:xfrm>
              <a:off x="3200399" y="2823404"/>
              <a:ext cx="6363325" cy="23459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229A75-D81E-3041-A83B-FB6CE72F9CA3}"/>
                </a:ext>
              </a:extLst>
            </p:cNvPr>
            <p:cNvGrpSpPr/>
            <p:nvPr/>
          </p:nvGrpSpPr>
          <p:grpSpPr>
            <a:xfrm>
              <a:off x="1450923" y="3067213"/>
              <a:ext cx="10688610" cy="1584103"/>
              <a:chOff x="1450923" y="3067213"/>
              <a:chExt cx="10688610" cy="1584103"/>
            </a:xfrm>
          </p:grpSpPr>
          <p:pic>
            <p:nvPicPr>
              <p:cNvPr id="12" name="圖片 11">
                <a:extLst>
                  <a:ext uri="{FF2B5EF4-FFF2-40B4-BE49-F238E27FC236}">
                    <a16:creationId xmlns:a16="http://schemas.microsoft.com/office/drawing/2014/main" id="{D0B06C84-CE57-5544-8F3E-B2AB398C6B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923" y="3091915"/>
                <a:ext cx="10688610" cy="1559401"/>
              </a:xfrm>
              <a:prstGeom prst="rect">
                <a:avLst/>
              </a:prstGeom>
            </p:spPr>
          </p:pic>
          <p:sp>
            <p:nvSpPr>
              <p:cNvPr id="19" name="矩形 18">
                <a:extLst>
                  <a:ext uri="{FF2B5EF4-FFF2-40B4-BE49-F238E27FC236}">
                    <a16:creationId xmlns:a16="http://schemas.microsoft.com/office/drawing/2014/main" id="{8A098E6D-3EDB-FD48-BAF4-EA165DB13643}"/>
                  </a:ext>
                </a:extLst>
              </p:cNvPr>
              <p:cNvSpPr/>
              <p:nvPr/>
            </p:nvSpPr>
            <p:spPr>
              <a:xfrm>
                <a:off x="10709849" y="3067213"/>
                <a:ext cx="1429684" cy="27559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Select / Insert / Update / Delete / Batch Functions</a:t>
            </a:r>
            <a:endParaRPr kumimoji="1" lang="zh-TW" altLang="en-US" dirty="0"/>
          </a:p>
        </p:txBody>
      </p:sp>
      <p:pic>
        <p:nvPicPr>
          <p:cNvPr id="9" name="圖片 8">
            <a:extLst>
              <a:ext uri="{FF2B5EF4-FFF2-40B4-BE49-F238E27FC236}">
                <a16:creationId xmlns:a16="http://schemas.microsoft.com/office/drawing/2014/main" id="{08E518ED-BF40-FA4D-8C92-0CBD44EBB7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2794" y="5244504"/>
            <a:ext cx="6219451" cy="1012975"/>
          </a:xfrm>
          <a:prstGeom prst="rect">
            <a:avLst/>
          </a:prstGeom>
        </p:spPr>
      </p:pic>
      <p:pic>
        <p:nvPicPr>
          <p:cNvPr id="10" name="圖片 9">
            <a:extLst>
              <a:ext uri="{FF2B5EF4-FFF2-40B4-BE49-F238E27FC236}">
                <a16:creationId xmlns:a16="http://schemas.microsoft.com/office/drawing/2014/main" id="{2D1BBD4A-0893-F042-BD60-E16B483701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52794" y="6316130"/>
            <a:ext cx="9280162" cy="381227"/>
          </a:xfrm>
          <a:prstGeom prst="rect">
            <a:avLst/>
          </a:prstGeom>
        </p:spPr>
      </p:pic>
    </p:spTree>
    <p:extLst>
      <p:ext uri="{BB962C8B-B14F-4D97-AF65-F5344CB8AC3E}">
        <p14:creationId xmlns:p14="http://schemas.microsoft.com/office/powerpoint/2010/main" val="186454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8B559-1DC5-A749-B391-3D2BA4F76E30}"/>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FD450EE1-A320-E14F-9025-12021BDDCBE7}"/>
              </a:ext>
            </a:extLst>
          </p:cNvPr>
          <p:cNvSpPr>
            <a:spLocks noGrp="1"/>
          </p:cNvSpPr>
          <p:nvPr>
            <p:ph idx="1"/>
          </p:nvPr>
        </p:nvSpPr>
        <p:spPr/>
        <p:txBody>
          <a:bodyPr>
            <a:normAutofit/>
          </a:bodyPr>
          <a:lstStyle/>
          <a:p>
            <a:r>
              <a:rPr kumimoji="1" lang="en-US" altLang="zh-TW" sz="2000" dirty="0"/>
              <a:t>Select</a:t>
            </a:r>
          </a:p>
          <a:p>
            <a:pPr lvl="1"/>
            <a:r>
              <a:rPr kumimoji="1" lang="en-US" altLang="zh-TW" sz="2000" dirty="0"/>
              <a:t>range search (other keys)</a:t>
            </a:r>
          </a:p>
          <a:p>
            <a:pPr lvl="1"/>
            <a:r>
              <a:rPr kumimoji="1" lang="en-US" altLang="zh-TW" sz="2000" dirty="0" err="1"/>
              <a:t>SSTable</a:t>
            </a:r>
            <a:r>
              <a:rPr kumimoji="1" lang="en-US" altLang="zh-TW" sz="2000" dirty="0"/>
              <a:t> Attached Secondary Indexes (SASI)</a:t>
            </a:r>
          </a:p>
          <a:p>
            <a:pPr lvl="2"/>
            <a:r>
              <a:rPr kumimoji="1" lang="en-US" altLang="zh-TW" b="1" dirty="0"/>
              <a:t>PREFIX index (Default Mode)</a:t>
            </a:r>
          </a:p>
          <a:p>
            <a:pPr lvl="3"/>
            <a:r>
              <a:rPr kumimoji="1" lang="en-US" altLang="zh-TW" sz="1400" dirty="0"/>
              <a:t>CREATE CUSTOM INDEX  </a:t>
            </a:r>
            <a:r>
              <a:rPr kumimoji="1" lang="en-US" altLang="zh-TW" sz="1400" dirty="0" err="1"/>
              <a:t>fn_prefix</a:t>
            </a:r>
            <a:r>
              <a:rPr kumimoji="1" lang="en-US" altLang="zh-TW" sz="1400" dirty="0"/>
              <a:t> ON </a:t>
            </a:r>
            <a:r>
              <a:rPr kumimoji="1" lang="en-US" altLang="zh-TW" sz="1400" dirty="0" err="1"/>
              <a:t>cyclist_name</a:t>
            </a:r>
            <a:r>
              <a:rPr kumimoji="1" lang="en-US" altLang="zh-TW" sz="1400" dirty="0"/>
              <a:t> (</a:t>
            </a:r>
            <a:r>
              <a:rPr kumimoji="1" lang="en-US" altLang="zh-TW" sz="1400" dirty="0" err="1"/>
              <a:t>firstname</a:t>
            </a:r>
            <a:r>
              <a:rPr kumimoji="1" lang="en-US" altLang="zh-TW" sz="1400" dirty="0"/>
              <a:t>) USING '</a:t>
            </a:r>
            <a:r>
              <a:rPr kumimoji="1" lang="en-US" altLang="zh-TW" sz="1400" dirty="0" err="1"/>
              <a:t>org.apache.cassandra.index.sasi.SASIIndex</a:t>
            </a:r>
            <a:r>
              <a:rPr kumimoji="1" lang="en-US" altLang="zh-TW" sz="1400" dirty="0"/>
              <a:t>’;</a:t>
            </a:r>
          </a:p>
          <a:p>
            <a:pPr lvl="3"/>
            <a:r>
              <a:rPr kumimoji="1" lang="en-US" altLang="zh-TW" sz="1400" dirty="0"/>
              <a:t>SELECT * FROM </a:t>
            </a:r>
            <a:r>
              <a:rPr kumimoji="1" lang="en-US" altLang="zh-TW" sz="1400" dirty="0" err="1"/>
              <a:t>cyclist_name</a:t>
            </a:r>
            <a:r>
              <a:rPr kumimoji="1" lang="en-US" altLang="zh-TW" sz="1400" dirty="0"/>
              <a:t> WHERE </a:t>
            </a:r>
            <a:r>
              <a:rPr kumimoji="1" lang="en-US" altLang="zh-TW" sz="1400" dirty="0" err="1"/>
              <a:t>firstname</a:t>
            </a:r>
            <a:r>
              <a:rPr kumimoji="1" lang="en-US" altLang="zh-TW" sz="1400" dirty="0"/>
              <a:t> </a:t>
            </a:r>
            <a:r>
              <a:rPr kumimoji="1" lang="en-US" altLang="zh-TW" sz="1400" dirty="0">
                <a:solidFill>
                  <a:srgbClr val="FF2F92"/>
                </a:solidFill>
              </a:rPr>
              <a:t>LIKE 'M</a:t>
            </a:r>
            <a:r>
              <a:rPr kumimoji="1" lang="en-US" altLang="zh-TW" sz="1400" b="1" dirty="0">
                <a:solidFill>
                  <a:srgbClr val="FF2F92"/>
                </a:solidFill>
              </a:rPr>
              <a:t>%</a:t>
            </a:r>
            <a:r>
              <a:rPr kumimoji="1" lang="en-US" altLang="zh-TW" sz="1400" dirty="0">
                <a:solidFill>
                  <a:srgbClr val="FF2F92"/>
                </a:solidFill>
              </a:rPr>
              <a:t>’</a:t>
            </a:r>
            <a:r>
              <a:rPr kumimoji="1" lang="en-US" altLang="zh-TW" sz="1400" dirty="0"/>
              <a:t>;</a:t>
            </a:r>
          </a:p>
          <a:p>
            <a:pPr lvl="2"/>
            <a:r>
              <a:rPr kumimoji="1" lang="en-US" altLang="zh-TW" b="1" dirty="0"/>
              <a:t>CONTAINS index</a:t>
            </a:r>
          </a:p>
          <a:p>
            <a:pPr lvl="3"/>
            <a:r>
              <a:rPr kumimoji="1" lang="en-US" altLang="zh-TW" sz="1400" dirty="0"/>
              <a:t>CREATE CUSTOM INDEX </a:t>
            </a:r>
            <a:r>
              <a:rPr kumimoji="1" lang="en-US" altLang="zh-TW" sz="1400" dirty="0" err="1"/>
              <a:t>fn_contains</a:t>
            </a:r>
            <a:r>
              <a:rPr kumimoji="1" lang="en-US" altLang="zh-TW" sz="1400" dirty="0"/>
              <a:t> ON </a:t>
            </a:r>
            <a:r>
              <a:rPr kumimoji="1" lang="en-US" altLang="zh-TW" sz="1400" dirty="0" err="1"/>
              <a:t>cyclist_name</a:t>
            </a:r>
            <a:r>
              <a:rPr kumimoji="1" lang="en-US" altLang="zh-TW" sz="1400" dirty="0"/>
              <a:t> (</a:t>
            </a:r>
            <a:r>
              <a:rPr kumimoji="1" lang="en-US" altLang="zh-TW" sz="1400" dirty="0" err="1"/>
              <a:t>firstname</a:t>
            </a:r>
            <a:r>
              <a:rPr kumimoji="1" lang="en-US" altLang="zh-TW" sz="1400" dirty="0"/>
              <a:t>) USING '</a:t>
            </a:r>
            <a:r>
              <a:rPr kumimoji="1" lang="en-US" altLang="zh-TW" sz="1400" dirty="0" err="1"/>
              <a:t>org.apache.cassandra.index.sasi.SASIIndex</a:t>
            </a:r>
            <a:r>
              <a:rPr kumimoji="1" lang="en-US" altLang="zh-TW" sz="1400" dirty="0"/>
              <a:t>’ </a:t>
            </a:r>
            <a:r>
              <a:rPr kumimoji="1" lang="en-US" altLang="zh-TW" sz="1400" dirty="0">
                <a:solidFill>
                  <a:srgbClr val="FF2F92"/>
                </a:solidFill>
              </a:rPr>
              <a:t>WITH OPTIONS = { 'mode': 'CONTAINS’ }</a:t>
            </a:r>
            <a:r>
              <a:rPr kumimoji="1" lang="en-US" altLang="zh-TW" sz="1400" dirty="0"/>
              <a:t>;</a:t>
            </a:r>
          </a:p>
          <a:p>
            <a:pPr lvl="3"/>
            <a:r>
              <a:rPr kumimoji="1" lang="en-US" altLang="zh-TW" sz="1400" dirty="0"/>
              <a:t>SELECT * FROM </a:t>
            </a:r>
            <a:r>
              <a:rPr kumimoji="1" lang="en-US" altLang="zh-TW" sz="1400" dirty="0" err="1"/>
              <a:t>cyclist_name</a:t>
            </a:r>
            <a:r>
              <a:rPr kumimoji="1" lang="en-US" altLang="zh-TW" sz="1400" dirty="0"/>
              <a:t> WHERE </a:t>
            </a:r>
            <a:r>
              <a:rPr kumimoji="1" lang="en-US" altLang="zh-TW" sz="1400" dirty="0" err="1"/>
              <a:t>firstname</a:t>
            </a:r>
            <a:r>
              <a:rPr kumimoji="1" lang="en-US" altLang="zh-TW" sz="1400" dirty="0"/>
              <a:t> </a:t>
            </a:r>
            <a:r>
              <a:rPr kumimoji="1" lang="en-US" altLang="zh-TW" sz="1400" dirty="0">
                <a:solidFill>
                  <a:srgbClr val="FF2F92"/>
                </a:solidFill>
              </a:rPr>
              <a:t>LIKE '%M%’</a:t>
            </a:r>
            <a:r>
              <a:rPr kumimoji="1" lang="en-US" altLang="zh-TW" sz="1400" dirty="0"/>
              <a:t>;</a:t>
            </a:r>
          </a:p>
          <a:p>
            <a:pPr lvl="3"/>
            <a:endParaRPr kumimoji="1" lang="en-US" altLang="zh-TW" sz="1400" dirty="0"/>
          </a:p>
          <a:p>
            <a:pPr lvl="3"/>
            <a:endParaRPr kumimoji="1" lang="en-US" altLang="zh-TW" sz="1400" dirty="0"/>
          </a:p>
          <a:p>
            <a:pPr lvl="3"/>
            <a:endParaRPr kumimoji="1" lang="en-US" altLang="zh-TW" sz="1400" dirty="0"/>
          </a:p>
          <a:p>
            <a:pPr lvl="3"/>
            <a:endParaRPr kumimoji="1" lang="en-US" altLang="zh-TW" sz="1400" dirty="0"/>
          </a:p>
          <a:p>
            <a:pPr lvl="3"/>
            <a:r>
              <a:rPr kumimoji="1" lang="en-US" altLang="zh-TW" sz="1400" dirty="0"/>
              <a:t>SELECT * FROM </a:t>
            </a:r>
            <a:r>
              <a:rPr kumimoji="1" lang="en-US" altLang="zh-TW" sz="1400" dirty="0" err="1"/>
              <a:t>cyclist_name</a:t>
            </a:r>
            <a:r>
              <a:rPr kumimoji="1" lang="en-US" altLang="zh-TW" sz="1400" dirty="0"/>
              <a:t> WHERE </a:t>
            </a:r>
            <a:r>
              <a:rPr kumimoji="1" lang="en-US" altLang="zh-TW" sz="1400" dirty="0" err="1"/>
              <a:t>firstname</a:t>
            </a:r>
            <a:r>
              <a:rPr kumimoji="1" lang="en-US" altLang="zh-TW" sz="1400" dirty="0"/>
              <a:t> </a:t>
            </a:r>
            <a:r>
              <a:rPr kumimoji="1" lang="en-US" altLang="zh-TW" sz="1400" dirty="0">
                <a:solidFill>
                  <a:srgbClr val="FF2F92"/>
                </a:solidFill>
              </a:rPr>
              <a:t>&gt; 'Mar'</a:t>
            </a:r>
            <a:r>
              <a:rPr kumimoji="1" lang="en-US" altLang="zh-TW" sz="1400" dirty="0"/>
              <a:t> ALLOW FILTERING;</a:t>
            </a:r>
          </a:p>
        </p:txBody>
      </p:sp>
      <p:pic>
        <p:nvPicPr>
          <p:cNvPr id="4" name="圖片 3">
            <a:extLst>
              <a:ext uri="{FF2B5EF4-FFF2-40B4-BE49-F238E27FC236}">
                <a16:creationId xmlns:a16="http://schemas.microsoft.com/office/drawing/2014/main" id="{CA880A16-4BAF-AF4D-B0EC-399702112B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23033" y="1825625"/>
            <a:ext cx="6881347" cy="4518224"/>
          </a:xfrm>
          <a:prstGeom prst="rect">
            <a:avLst/>
          </a:prstGeom>
        </p:spPr>
      </p:pic>
      <p:pic>
        <p:nvPicPr>
          <p:cNvPr id="5" name="圖片 4">
            <a:extLst>
              <a:ext uri="{FF2B5EF4-FFF2-40B4-BE49-F238E27FC236}">
                <a16:creationId xmlns:a16="http://schemas.microsoft.com/office/drawing/2014/main" id="{DFF13742-C818-8F4C-8BE7-7BF3E012E5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6189" y="1027906"/>
            <a:ext cx="6132227" cy="1439602"/>
          </a:xfrm>
          <a:prstGeom prst="rect">
            <a:avLst/>
          </a:prstGeom>
        </p:spPr>
      </p:pic>
      <p:pic>
        <p:nvPicPr>
          <p:cNvPr id="9" name="圖片 8">
            <a:extLst>
              <a:ext uri="{FF2B5EF4-FFF2-40B4-BE49-F238E27FC236}">
                <a16:creationId xmlns:a16="http://schemas.microsoft.com/office/drawing/2014/main" id="{7F3A3FB2-6AA1-354F-8185-B38710C612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47076" y="4729316"/>
            <a:ext cx="5457669" cy="873862"/>
          </a:xfrm>
          <a:prstGeom prst="rect">
            <a:avLst/>
          </a:prstGeom>
        </p:spPr>
      </p:pic>
      <p:pic>
        <p:nvPicPr>
          <p:cNvPr id="10" name="圖片 9">
            <a:extLst>
              <a:ext uri="{FF2B5EF4-FFF2-40B4-BE49-F238E27FC236}">
                <a16:creationId xmlns:a16="http://schemas.microsoft.com/office/drawing/2014/main" id="{EB96729C-45A0-D14B-9FCA-331F98EAD7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47076" y="6006684"/>
            <a:ext cx="5457669" cy="621457"/>
          </a:xfrm>
          <a:prstGeom prst="rect">
            <a:avLst/>
          </a:prstGeom>
        </p:spPr>
      </p:pic>
    </p:spTree>
    <p:extLst>
      <p:ext uri="{BB962C8B-B14F-4D97-AF65-F5344CB8AC3E}">
        <p14:creationId xmlns:p14="http://schemas.microsoft.com/office/powerpoint/2010/main" val="425575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8B559-1DC5-A749-B391-3D2BA4F76E30}"/>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FD450EE1-A320-E14F-9025-12021BDDCBE7}"/>
              </a:ext>
            </a:extLst>
          </p:cNvPr>
          <p:cNvSpPr>
            <a:spLocks noGrp="1"/>
          </p:cNvSpPr>
          <p:nvPr>
            <p:ph idx="1"/>
          </p:nvPr>
        </p:nvSpPr>
        <p:spPr/>
        <p:txBody>
          <a:bodyPr>
            <a:normAutofit/>
          </a:bodyPr>
          <a:lstStyle/>
          <a:p>
            <a:r>
              <a:rPr kumimoji="1" lang="en-US" altLang="zh-TW" sz="2000" dirty="0"/>
              <a:t>Select</a:t>
            </a:r>
          </a:p>
          <a:p>
            <a:pPr lvl="1"/>
            <a:r>
              <a:rPr kumimoji="1" lang="en-US" altLang="zh-TW" sz="2000" dirty="0"/>
              <a:t>range search (other keys)</a:t>
            </a:r>
          </a:p>
          <a:p>
            <a:pPr lvl="1"/>
            <a:r>
              <a:rPr kumimoji="1" lang="en-US" altLang="zh-TW" sz="2000" dirty="0" err="1"/>
              <a:t>SSTable</a:t>
            </a:r>
            <a:r>
              <a:rPr kumimoji="1" lang="en-US" altLang="zh-TW" sz="2000" dirty="0"/>
              <a:t> Attached Secondary Indexes (SASI)</a:t>
            </a:r>
          </a:p>
          <a:p>
            <a:pPr lvl="2"/>
            <a:r>
              <a:rPr kumimoji="1" lang="en-US" altLang="zh-TW" b="1" dirty="0"/>
              <a:t>SPARSE index</a:t>
            </a:r>
          </a:p>
          <a:p>
            <a:pPr lvl="3"/>
            <a:r>
              <a:rPr kumimoji="1" lang="en-US" altLang="zh-TW" sz="1400" dirty="0"/>
              <a:t>The SPARSE index is meant to </a:t>
            </a:r>
            <a:r>
              <a:rPr kumimoji="1" lang="en-US" altLang="zh-TW" sz="1400" dirty="0">
                <a:solidFill>
                  <a:srgbClr val="0432FF"/>
                </a:solidFill>
              </a:rPr>
              <a:t>improve performance of querying large, dense number ranges like </a:t>
            </a:r>
            <a:r>
              <a:rPr kumimoji="1" lang="en-US" altLang="zh-TW" sz="1400" b="1" dirty="0">
                <a:solidFill>
                  <a:srgbClr val="0432FF"/>
                </a:solidFill>
              </a:rPr>
              <a:t>timestamps</a:t>
            </a:r>
            <a:r>
              <a:rPr kumimoji="1" lang="en-US" altLang="zh-TW" sz="1400" dirty="0">
                <a:solidFill>
                  <a:srgbClr val="0432FF"/>
                </a:solidFill>
              </a:rPr>
              <a:t> for data inserted every millisecond.</a:t>
            </a:r>
            <a:r>
              <a:rPr kumimoji="1" lang="en-US" altLang="zh-TW" sz="1400" dirty="0"/>
              <a:t> If the data is numeric, millions of columns values with a small number of partition keys characterize the data, and range queries will be performed against the index, then SPARSE is the best choice.</a:t>
            </a:r>
          </a:p>
          <a:p>
            <a:pPr lvl="3"/>
            <a:r>
              <a:rPr kumimoji="1" lang="en-US" altLang="zh-TW" sz="1400" dirty="0"/>
              <a:t>By sparse, it means that for each indexed value, </a:t>
            </a:r>
            <a:r>
              <a:rPr kumimoji="1" lang="en-US" altLang="zh-TW" sz="1400" dirty="0">
                <a:solidFill>
                  <a:srgbClr val="0432FF"/>
                </a:solidFill>
              </a:rPr>
              <a:t>there are very few (maximum 5 actually) matching rows</a:t>
            </a:r>
            <a:r>
              <a:rPr kumimoji="1" lang="en-US" altLang="zh-TW" sz="1400" dirty="0"/>
              <a:t>. If there are more than 5 matching rows, an exception similar to the one below will be thrown: </a:t>
            </a:r>
            <a:r>
              <a:rPr kumimoji="1" lang="en-US" altLang="zh-TW" sz="1400" i="1" dirty="0" err="1"/>
              <a:t>java.io.IOException</a:t>
            </a:r>
            <a:r>
              <a:rPr kumimoji="1" lang="en-US" altLang="zh-TW" sz="1400" i="1" dirty="0"/>
              <a:t>: Term - ‘xxx’ belongs to more than 5 keys in SPARSE mode, which is not allowed.</a:t>
            </a:r>
            <a:r>
              <a:rPr kumimoji="1" lang="en-US" altLang="zh-TW" sz="1400" i="1" dirty="0">
                <a:solidFill>
                  <a:srgbClr val="0432FF"/>
                </a:solidFill>
              </a:rPr>
              <a:t> </a:t>
            </a:r>
            <a:r>
              <a:rPr kumimoji="1" lang="en-US" altLang="zh-TW" sz="1400" dirty="0">
                <a:solidFill>
                  <a:srgbClr val="0432FF"/>
                </a:solidFill>
                <a:sym typeface="Wingdings" pitchFamily="2" charset="2"/>
              </a:rPr>
              <a:t>. index </a:t>
            </a:r>
            <a:r>
              <a:rPr kumimoji="1" lang="zh-TW" altLang="en-US" sz="1400" dirty="0">
                <a:solidFill>
                  <a:srgbClr val="0432FF"/>
                </a:solidFill>
                <a:sym typeface="Wingdings" pitchFamily="2" charset="2"/>
              </a:rPr>
              <a:t>對到的 </a:t>
            </a:r>
            <a:r>
              <a:rPr kumimoji="1" lang="en-US" altLang="zh-TW" sz="1400" dirty="0">
                <a:solidFill>
                  <a:srgbClr val="0432FF"/>
                </a:solidFill>
                <a:sym typeface="Wingdings" pitchFamily="2" charset="2"/>
              </a:rPr>
              <a:t>rows count &gt; 5 </a:t>
            </a:r>
            <a:r>
              <a:rPr kumimoji="1" lang="zh-TW" altLang="en-US" sz="1400" dirty="0">
                <a:solidFill>
                  <a:srgbClr val="0432FF"/>
                </a:solidFill>
                <a:sym typeface="Wingdings" pitchFamily="2" charset="2"/>
              </a:rPr>
              <a:t>會</a:t>
            </a:r>
            <a:r>
              <a:rPr kumimoji="1" lang="zh-CN" altLang="en-US" sz="1400" dirty="0">
                <a:solidFill>
                  <a:srgbClr val="0432FF"/>
                </a:solidFill>
                <a:sym typeface="Wingdings" pitchFamily="2" charset="2"/>
              </a:rPr>
              <a:t>報</a:t>
            </a:r>
            <a:r>
              <a:rPr kumimoji="1" lang="zh-TW" altLang="en-US" sz="1400" dirty="0">
                <a:solidFill>
                  <a:srgbClr val="0432FF"/>
                </a:solidFill>
                <a:sym typeface="Wingdings" pitchFamily="2" charset="2"/>
              </a:rPr>
              <a:t>異常</a:t>
            </a:r>
            <a:endParaRPr kumimoji="1" lang="en-US" altLang="zh-TW" sz="1400" dirty="0">
              <a:solidFill>
                <a:srgbClr val="0432FF"/>
              </a:solidFill>
            </a:endParaRPr>
          </a:p>
          <a:p>
            <a:pPr lvl="3"/>
            <a:endParaRPr kumimoji="1" lang="en-US" altLang="zh-TW" sz="1400" dirty="0"/>
          </a:p>
          <a:p>
            <a:pPr lvl="3"/>
            <a:r>
              <a:rPr kumimoji="1" lang="en-US" altLang="zh-TW" sz="1400" dirty="0"/>
              <a:t>CREATE CUSTOM INDEX </a:t>
            </a:r>
            <a:r>
              <a:rPr kumimoji="1" lang="en-US" altLang="zh-TW" sz="1400" dirty="0" err="1"/>
              <a:t>fn_contains</a:t>
            </a:r>
            <a:r>
              <a:rPr kumimoji="1" lang="en-US" altLang="zh-TW" sz="1400" dirty="0"/>
              <a:t> ON </a:t>
            </a:r>
            <a:r>
              <a:rPr kumimoji="1" lang="en-US" altLang="zh-TW" sz="1400" dirty="0" err="1"/>
              <a:t>cyclist_name</a:t>
            </a:r>
            <a:r>
              <a:rPr kumimoji="1" lang="en-US" altLang="zh-TW" sz="1400" dirty="0"/>
              <a:t> (age) USING '</a:t>
            </a:r>
            <a:r>
              <a:rPr kumimoji="1" lang="en-US" altLang="zh-TW" sz="1400" dirty="0" err="1"/>
              <a:t>org.apache.cassandra.index.sasi.SASIIndex</a:t>
            </a:r>
            <a:r>
              <a:rPr kumimoji="1" lang="en-US" altLang="zh-TW" sz="1400" dirty="0"/>
              <a:t>' </a:t>
            </a:r>
            <a:r>
              <a:rPr kumimoji="1" lang="en-US" altLang="zh-TW" sz="1400" dirty="0">
                <a:solidFill>
                  <a:srgbClr val="FF2F92"/>
                </a:solidFill>
              </a:rPr>
              <a:t>WITH OPTIONS = { 'mode': 'SPARSE' }</a:t>
            </a:r>
            <a:r>
              <a:rPr kumimoji="1" lang="en-US" altLang="zh-TW" sz="1400" dirty="0"/>
              <a:t>;</a:t>
            </a:r>
          </a:p>
          <a:p>
            <a:pPr lvl="3"/>
            <a:r>
              <a:rPr kumimoji="1" lang="en-US" altLang="zh-TW" sz="1400" dirty="0"/>
              <a:t>SELECT * FROM </a:t>
            </a:r>
            <a:r>
              <a:rPr kumimoji="1" lang="en-US" altLang="zh-TW" sz="1400" dirty="0" err="1"/>
              <a:t>cycling.comments</a:t>
            </a:r>
            <a:r>
              <a:rPr kumimoji="1" lang="en-US" altLang="zh-TW" sz="1400" dirty="0"/>
              <a:t> WHERE </a:t>
            </a:r>
            <a:r>
              <a:rPr kumimoji="1" lang="en-US" altLang="zh-TW" sz="1400" dirty="0" err="1">
                <a:solidFill>
                  <a:srgbClr val="FF2F92"/>
                </a:solidFill>
              </a:rPr>
              <a:t>created_at</a:t>
            </a:r>
            <a:r>
              <a:rPr kumimoji="1" lang="en-US" altLang="zh-TW" sz="1400" dirty="0">
                <a:solidFill>
                  <a:srgbClr val="FF2F92"/>
                </a:solidFill>
              </a:rPr>
              <a:t> &lt; '2013-01-01 00:05:01.500'</a:t>
            </a:r>
            <a:r>
              <a:rPr kumimoji="1" lang="en-US" altLang="zh-TW" sz="1400" dirty="0"/>
              <a:t>;</a:t>
            </a:r>
          </a:p>
        </p:txBody>
      </p:sp>
      <p:pic>
        <p:nvPicPr>
          <p:cNvPr id="4" name="圖片 3">
            <a:extLst>
              <a:ext uri="{FF2B5EF4-FFF2-40B4-BE49-F238E27FC236}">
                <a16:creationId xmlns:a16="http://schemas.microsoft.com/office/drawing/2014/main" id="{CA880A16-4BAF-AF4D-B0EC-399702112B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23033" y="1825625"/>
            <a:ext cx="6881347" cy="4518224"/>
          </a:xfrm>
          <a:prstGeom prst="rect">
            <a:avLst/>
          </a:prstGeom>
        </p:spPr>
      </p:pic>
      <p:grpSp>
        <p:nvGrpSpPr>
          <p:cNvPr id="13" name="群組 12">
            <a:extLst>
              <a:ext uri="{FF2B5EF4-FFF2-40B4-BE49-F238E27FC236}">
                <a16:creationId xmlns:a16="http://schemas.microsoft.com/office/drawing/2014/main" id="{DF3E8EAD-F5CA-4A44-9B7B-EE4BEBD6A045}"/>
              </a:ext>
            </a:extLst>
          </p:cNvPr>
          <p:cNvGrpSpPr/>
          <p:nvPr/>
        </p:nvGrpSpPr>
        <p:grpSpPr>
          <a:xfrm>
            <a:off x="6042153" y="997926"/>
            <a:ext cx="5896263" cy="1332234"/>
            <a:chOff x="2455511" y="3746980"/>
            <a:chExt cx="5896263" cy="1332234"/>
          </a:xfrm>
        </p:grpSpPr>
        <p:grpSp>
          <p:nvGrpSpPr>
            <p:cNvPr id="8" name="群組 7">
              <a:extLst>
                <a:ext uri="{FF2B5EF4-FFF2-40B4-BE49-F238E27FC236}">
                  <a16:creationId xmlns:a16="http://schemas.microsoft.com/office/drawing/2014/main" id="{C5F14790-2F97-0B4F-B6E1-979478B6DA56}"/>
                </a:ext>
              </a:extLst>
            </p:cNvPr>
            <p:cNvGrpSpPr/>
            <p:nvPr/>
          </p:nvGrpSpPr>
          <p:grpSpPr>
            <a:xfrm>
              <a:off x="2517096" y="4001294"/>
              <a:ext cx="5834678" cy="1077920"/>
              <a:chOff x="2517096" y="4001294"/>
              <a:chExt cx="5834678" cy="1077920"/>
            </a:xfrm>
          </p:grpSpPr>
          <p:pic>
            <p:nvPicPr>
              <p:cNvPr id="7" name="圖片 6">
                <a:extLst>
                  <a:ext uri="{FF2B5EF4-FFF2-40B4-BE49-F238E27FC236}">
                    <a16:creationId xmlns:a16="http://schemas.microsoft.com/office/drawing/2014/main" id="{57444008-C391-CB48-9D2B-ED03F561D0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7096" y="4001294"/>
                <a:ext cx="5834678" cy="1077920"/>
              </a:xfrm>
              <a:prstGeom prst="rect">
                <a:avLst/>
              </a:prstGeom>
              <a:ln>
                <a:solidFill>
                  <a:schemeClr val="bg1">
                    <a:lumMod val="75000"/>
                  </a:schemeClr>
                </a:solidFill>
              </a:ln>
            </p:spPr>
          </p:pic>
          <p:sp>
            <p:nvSpPr>
              <p:cNvPr id="11" name="矩形 10">
                <a:extLst>
                  <a:ext uri="{FF2B5EF4-FFF2-40B4-BE49-F238E27FC236}">
                    <a16:creationId xmlns:a16="http://schemas.microsoft.com/office/drawing/2014/main" id="{E024360B-519A-E34B-B2D4-D62BC87AF13E}"/>
                  </a:ext>
                </a:extLst>
              </p:cNvPr>
              <p:cNvSpPr/>
              <p:nvPr/>
            </p:nvSpPr>
            <p:spPr>
              <a:xfrm>
                <a:off x="2547076" y="4024776"/>
                <a:ext cx="885671" cy="99447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2" name="矩形 11">
              <a:extLst>
                <a:ext uri="{FF2B5EF4-FFF2-40B4-BE49-F238E27FC236}">
                  <a16:creationId xmlns:a16="http://schemas.microsoft.com/office/drawing/2014/main" id="{A12257A6-E79C-464A-8B43-BEB1560D3538}"/>
                </a:ext>
              </a:extLst>
            </p:cNvPr>
            <p:cNvSpPr/>
            <p:nvPr/>
          </p:nvSpPr>
          <p:spPr>
            <a:xfrm>
              <a:off x="2455511" y="3746980"/>
              <a:ext cx="1398582" cy="307777"/>
            </a:xfrm>
            <a:prstGeom prst="rect">
              <a:avLst/>
            </a:prstGeom>
            <a:ln>
              <a:noFill/>
            </a:ln>
          </p:spPr>
          <p:txBody>
            <a:bodyPr wrap="square">
              <a:spAutoFit/>
            </a:bodyPr>
            <a:lstStyle/>
            <a:p>
              <a:r>
                <a:rPr lang="en-US" altLang="zh-TW" sz="1400" dirty="0">
                  <a:solidFill>
                    <a:srgbClr val="FF2F92"/>
                  </a:solidFill>
                </a:rPr>
                <a:t>Partition Key</a:t>
              </a:r>
              <a:endParaRPr lang="zh-TW" altLang="en-US" sz="1400" b="1" dirty="0">
                <a:solidFill>
                  <a:srgbClr val="FF2F92"/>
                </a:solidFill>
              </a:endParaRPr>
            </a:p>
          </p:txBody>
        </p:sp>
      </p:grpSp>
      <p:pic>
        <p:nvPicPr>
          <p:cNvPr id="14" name="圖片 13">
            <a:extLst>
              <a:ext uri="{FF2B5EF4-FFF2-40B4-BE49-F238E27FC236}">
                <a16:creationId xmlns:a16="http://schemas.microsoft.com/office/drawing/2014/main" id="{B40DCCC6-714F-B649-A5F7-DEA1DC9AD9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52699" y="5524884"/>
            <a:ext cx="6531340" cy="772026"/>
          </a:xfrm>
          <a:prstGeom prst="rect">
            <a:avLst/>
          </a:prstGeom>
          <a:ln>
            <a:solidFill>
              <a:schemeClr val="bg1">
                <a:lumMod val="75000"/>
              </a:schemeClr>
            </a:solidFill>
          </a:ln>
        </p:spPr>
      </p:pic>
    </p:spTree>
    <p:extLst>
      <p:ext uri="{BB962C8B-B14F-4D97-AF65-F5344CB8AC3E}">
        <p14:creationId xmlns:p14="http://schemas.microsoft.com/office/powerpoint/2010/main" val="254594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42DBB-338A-C844-AC21-BE96C939AEE3}"/>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295A7C45-BED4-5E4E-8231-0449675EF5CC}"/>
              </a:ext>
            </a:extLst>
          </p:cNvPr>
          <p:cNvSpPr>
            <a:spLocks noGrp="1"/>
          </p:cNvSpPr>
          <p:nvPr>
            <p:ph idx="1"/>
          </p:nvPr>
        </p:nvSpPr>
        <p:spPr/>
        <p:txBody>
          <a:bodyPr/>
          <a:lstStyle/>
          <a:p>
            <a:r>
              <a:rPr kumimoji="1" lang="en-US" altLang="zh-TW" sz="2000" dirty="0"/>
              <a:t>Select</a:t>
            </a:r>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r>
              <a:rPr kumimoji="1" lang="en-US" altLang="zh-TW" sz="2000" dirty="0"/>
              <a:t>Best performance</a:t>
            </a:r>
          </a:p>
        </p:txBody>
      </p:sp>
      <p:pic>
        <p:nvPicPr>
          <p:cNvPr id="4" name="圖片 3">
            <a:extLst>
              <a:ext uri="{FF2B5EF4-FFF2-40B4-BE49-F238E27FC236}">
                <a16:creationId xmlns:a16="http://schemas.microsoft.com/office/drawing/2014/main" id="{5778A324-9B07-6E43-A534-DA6D8D817E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99709" y="965835"/>
            <a:ext cx="3322403" cy="1245901"/>
          </a:xfrm>
          <a:prstGeom prst="rect">
            <a:avLst/>
          </a:prstGeom>
        </p:spPr>
      </p:pic>
      <p:pic>
        <p:nvPicPr>
          <p:cNvPr id="5" name="圖片 4">
            <a:extLst>
              <a:ext uri="{FF2B5EF4-FFF2-40B4-BE49-F238E27FC236}">
                <a16:creationId xmlns:a16="http://schemas.microsoft.com/office/drawing/2014/main" id="{7F184DF8-0A23-334D-AD3F-480B10E0C5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301703"/>
            <a:ext cx="11183912" cy="1454369"/>
          </a:xfrm>
          <a:prstGeom prst="rect">
            <a:avLst/>
          </a:prstGeom>
        </p:spPr>
      </p:pic>
      <p:pic>
        <p:nvPicPr>
          <p:cNvPr id="6" name="圖片 5">
            <a:extLst>
              <a:ext uri="{FF2B5EF4-FFF2-40B4-BE49-F238E27FC236}">
                <a16:creationId xmlns:a16="http://schemas.microsoft.com/office/drawing/2014/main" id="{2B6299D0-0346-E04F-8C30-01FEDE94E8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63607"/>
          <a:stretch/>
        </p:blipFill>
        <p:spPr>
          <a:xfrm>
            <a:off x="838200" y="3846039"/>
            <a:ext cx="11183912" cy="523170"/>
          </a:xfrm>
          <a:prstGeom prst="rect">
            <a:avLst/>
          </a:prstGeom>
        </p:spPr>
      </p:pic>
      <p:grpSp>
        <p:nvGrpSpPr>
          <p:cNvPr id="9" name="群組 8">
            <a:extLst>
              <a:ext uri="{FF2B5EF4-FFF2-40B4-BE49-F238E27FC236}">
                <a16:creationId xmlns:a16="http://schemas.microsoft.com/office/drawing/2014/main" id="{FBAF9F1D-C7DC-5248-8FC1-25633330C50D}"/>
              </a:ext>
            </a:extLst>
          </p:cNvPr>
          <p:cNvGrpSpPr/>
          <p:nvPr/>
        </p:nvGrpSpPr>
        <p:grpSpPr>
          <a:xfrm>
            <a:off x="838200" y="4504146"/>
            <a:ext cx="11183912" cy="921563"/>
            <a:chOff x="838200" y="5889530"/>
            <a:chExt cx="11183912" cy="921563"/>
          </a:xfrm>
        </p:grpSpPr>
        <p:pic>
          <p:nvPicPr>
            <p:cNvPr id="8" name="圖片 7">
              <a:extLst>
                <a:ext uri="{FF2B5EF4-FFF2-40B4-BE49-F238E27FC236}">
                  <a16:creationId xmlns:a16="http://schemas.microsoft.com/office/drawing/2014/main" id="{3E9B092C-9F50-4C49-B62A-7C2CA07437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5893"/>
            <a:stretch/>
          </p:blipFill>
          <p:spPr>
            <a:xfrm>
              <a:off x="838200" y="5889530"/>
              <a:ext cx="11183912" cy="921563"/>
            </a:xfrm>
            <a:prstGeom prst="rect">
              <a:avLst/>
            </a:prstGeom>
          </p:spPr>
        </p:pic>
        <p:sp>
          <p:nvSpPr>
            <p:cNvPr id="7" name="矩形 6">
              <a:extLst>
                <a:ext uri="{FF2B5EF4-FFF2-40B4-BE49-F238E27FC236}">
                  <a16:creationId xmlns:a16="http://schemas.microsoft.com/office/drawing/2014/main" id="{BEB8214C-3D66-ED46-BB23-4B2D69A9A912}"/>
                </a:ext>
              </a:extLst>
            </p:cNvPr>
            <p:cNvSpPr/>
            <p:nvPr/>
          </p:nvSpPr>
          <p:spPr>
            <a:xfrm>
              <a:off x="7225260" y="5889531"/>
              <a:ext cx="1474449" cy="202791"/>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0" name="圖片 9">
            <a:extLst>
              <a:ext uri="{FF2B5EF4-FFF2-40B4-BE49-F238E27FC236}">
                <a16:creationId xmlns:a16="http://schemas.microsoft.com/office/drawing/2014/main" id="{88B03345-B52D-C649-BAF1-34E4A2F6105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0" y="5761797"/>
            <a:ext cx="9040318" cy="1010266"/>
          </a:xfrm>
          <a:prstGeom prst="rect">
            <a:avLst/>
          </a:prstGeom>
        </p:spPr>
      </p:pic>
    </p:spTree>
    <p:extLst>
      <p:ext uri="{BB962C8B-B14F-4D97-AF65-F5344CB8AC3E}">
        <p14:creationId xmlns:p14="http://schemas.microsoft.com/office/powerpoint/2010/main" val="157208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372537-5750-4445-90D3-4CC3054324E1}"/>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0496B476-BFA1-854C-AD01-04843AC204D1}"/>
              </a:ext>
            </a:extLst>
          </p:cNvPr>
          <p:cNvSpPr>
            <a:spLocks noGrp="1"/>
          </p:cNvSpPr>
          <p:nvPr>
            <p:ph idx="1"/>
          </p:nvPr>
        </p:nvSpPr>
        <p:spPr/>
        <p:txBody>
          <a:bodyPr>
            <a:normAutofit lnSpcReduction="10000"/>
          </a:bodyPr>
          <a:lstStyle/>
          <a:p>
            <a:r>
              <a:rPr kumimoji="1" lang="en-US" altLang="zh-TW" dirty="0"/>
              <a:t>Insert / Update</a:t>
            </a:r>
          </a:p>
          <a:p>
            <a:pPr lvl="1"/>
            <a:r>
              <a:rPr lang="en" altLang="zh-TW" dirty="0"/>
              <a:t>Unlike in SQL, INSERT</a:t>
            </a:r>
            <a:r>
              <a:rPr lang="zh-TW" altLang="en-US" dirty="0"/>
              <a:t> </a:t>
            </a:r>
            <a:r>
              <a:rPr lang="en-US" altLang="zh-TW" dirty="0"/>
              <a:t>/ </a:t>
            </a:r>
            <a:r>
              <a:rPr kumimoji="1" lang="en" altLang="zh-TW" dirty="0"/>
              <a:t>UPDATE</a:t>
            </a:r>
            <a:r>
              <a:rPr lang="en" altLang="zh-TW" dirty="0"/>
              <a:t> does </a:t>
            </a:r>
            <a:r>
              <a:rPr lang="en" altLang="zh-TW" dirty="0">
                <a:solidFill>
                  <a:srgbClr val="FF2F92"/>
                </a:solidFill>
              </a:rPr>
              <a:t>not check the prior existence</a:t>
            </a:r>
            <a:r>
              <a:rPr lang="en" altLang="zh-TW" dirty="0"/>
              <a:t> of the row by default. The row is created if none existed before, and updated otherwise. </a:t>
            </a:r>
            <a:r>
              <a:rPr kumimoji="1" lang="en" altLang="zh-TW" dirty="0"/>
              <a:t>Furthermore, </a:t>
            </a:r>
            <a:r>
              <a:rPr kumimoji="1" lang="en" altLang="zh-TW" dirty="0">
                <a:solidFill>
                  <a:srgbClr val="FF2F92"/>
                </a:solidFill>
              </a:rPr>
              <a:t>there is no means of knowing which action occurred.</a:t>
            </a:r>
          </a:p>
          <a:p>
            <a:pPr lvl="1"/>
            <a:r>
              <a:rPr kumimoji="1" lang="en" altLang="zh-TW" dirty="0"/>
              <a:t>Ex. </a:t>
            </a:r>
            <a:r>
              <a:rPr kumimoji="1" lang="en" altLang="zh-TW" i="1" dirty="0"/>
              <a:t>INSERT INTO </a:t>
            </a:r>
            <a:r>
              <a:rPr kumimoji="1" lang="en" altLang="zh-TW" i="1" dirty="0" err="1"/>
              <a:t>NerdMovies</a:t>
            </a:r>
            <a:r>
              <a:rPr kumimoji="1" lang="en" altLang="zh-TW" i="1" dirty="0"/>
              <a:t> (movie, director, </a:t>
            </a:r>
            <a:r>
              <a:rPr kumimoji="1" lang="en" altLang="zh-TW" i="1" dirty="0" err="1"/>
              <a:t>main_actor</a:t>
            </a:r>
            <a:r>
              <a:rPr kumimoji="1" lang="en" altLang="zh-TW" i="1" dirty="0"/>
              <a:t>, year) VALUES (‘Serenity’, ‘Joss </a:t>
            </a:r>
            <a:r>
              <a:rPr kumimoji="1" lang="en" altLang="zh-TW" i="1" dirty="0" err="1"/>
              <a:t>Whedon</a:t>
            </a:r>
            <a:r>
              <a:rPr kumimoji="1" lang="en" altLang="zh-TW" i="1" dirty="0"/>
              <a:t>’, ‘Nathan </a:t>
            </a:r>
            <a:r>
              <a:rPr kumimoji="1" lang="en" altLang="zh-TW" i="1" dirty="0" err="1"/>
              <a:t>Fillion</a:t>
            </a:r>
            <a:r>
              <a:rPr kumimoji="1" lang="en" altLang="zh-TW" i="1" dirty="0"/>
              <a:t>’, 2005) USING TTL 86400;</a:t>
            </a:r>
          </a:p>
          <a:p>
            <a:pPr lvl="1"/>
            <a:r>
              <a:rPr kumimoji="1" lang="en" altLang="zh-TW" dirty="0"/>
              <a:t>Ex. </a:t>
            </a:r>
            <a:r>
              <a:rPr kumimoji="1" lang="en" altLang="zh-TW" i="1" dirty="0"/>
              <a:t>UPDATE </a:t>
            </a:r>
            <a:r>
              <a:rPr kumimoji="1" lang="en" altLang="zh-TW" i="1" dirty="0" err="1"/>
              <a:t>NerdMovies</a:t>
            </a:r>
            <a:r>
              <a:rPr kumimoji="1" lang="en" altLang="zh-TW" i="1" dirty="0"/>
              <a:t> USING TTL 400 SET director   = 'Joss </a:t>
            </a:r>
            <a:r>
              <a:rPr kumimoji="1" lang="en" altLang="zh-TW" i="1" dirty="0" err="1"/>
              <a:t>Whedon</a:t>
            </a:r>
            <a:r>
              <a:rPr kumimoji="1" lang="en" altLang="zh-TW" i="1" dirty="0"/>
              <a:t>', </a:t>
            </a:r>
            <a:r>
              <a:rPr kumimoji="1" lang="en" altLang="zh-TW" i="1" dirty="0" err="1"/>
              <a:t>main_actor</a:t>
            </a:r>
            <a:r>
              <a:rPr kumimoji="1" lang="en" altLang="zh-TW" i="1" dirty="0"/>
              <a:t> = 'Nathan </a:t>
            </a:r>
            <a:r>
              <a:rPr kumimoji="1" lang="en" altLang="zh-TW" i="1" dirty="0" err="1"/>
              <a:t>Fillion</a:t>
            </a:r>
            <a:r>
              <a:rPr kumimoji="1" lang="en" altLang="zh-TW" i="1" dirty="0"/>
              <a:t>', year       = 2005 WHERE movie = 'Serenity’;</a:t>
            </a:r>
          </a:p>
          <a:p>
            <a:pPr lvl="1"/>
            <a:r>
              <a:rPr kumimoji="1" lang="en" altLang="zh-TW" dirty="0"/>
              <a:t>Support TTL (an optional Time To Live (in seconds) for the inserted values)</a:t>
            </a:r>
          </a:p>
          <a:p>
            <a:r>
              <a:rPr kumimoji="1" lang="en" altLang="zh-TW" dirty="0"/>
              <a:t>Delete</a:t>
            </a:r>
          </a:p>
          <a:p>
            <a:pPr lvl="1"/>
            <a:r>
              <a:rPr kumimoji="1" lang="en" altLang="zh-TW" dirty="0"/>
              <a:t>Ex. </a:t>
            </a:r>
            <a:r>
              <a:rPr kumimoji="1" lang="en" altLang="zh-TW" i="1" dirty="0"/>
              <a:t>DELETE FROM </a:t>
            </a:r>
            <a:r>
              <a:rPr kumimoji="1" lang="en" altLang="zh-TW" i="1" dirty="0" err="1"/>
              <a:t>NerdMovies</a:t>
            </a:r>
            <a:r>
              <a:rPr kumimoji="1" lang="en" altLang="zh-TW" i="1" dirty="0"/>
              <a:t> USING TIMESTAMP 1240003134 WHERE movie = 'Serenity';</a:t>
            </a:r>
          </a:p>
        </p:txBody>
      </p:sp>
    </p:spTree>
    <p:extLst>
      <p:ext uri="{BB962C8B-B14F-4D97-AF65-F5344CB8AC3E}">
        <p14:creationId xmlns:p14="http://schemas.microsoft.com/office/powerpoint/2010/main" val="2235461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2216C-ECEF-F442-B16B-98C874A08266}"/>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C44D2CD1-DF76-C144-A152-0FEB615B9FB6}"/>
              </a:ext>
            </a:extLst>
          </p:cNvPr>
          <p:cNvSpPr>
            <a:spLocks noGrp="1"/>
          </p:cNvSpPr>
          <p:nvPr>
            <p:ph idx="1"/>
          </p:nvPr>
        </p:nvSpPr>
        <p:spPr/>
        <p:txBody>
          <a:bodyPr/>
          <a:lstStyle/>
          <a:p>
            <a:r>
              <a:rPr kumimoji="1" lang="en-US" altLang="zh-TW" dirty="0"/>
              <a:t>Batch</a:t>
            </a:r>
          </a:p>
          <a:p>
            <a:pPr lvl="1"/>
            <a:r>
              <a:rPr lang="en" altLang="zh-TW" dirty="0"/>
              <a:t>Multiple INSERT, UPDATE and DELETE can be executed in a single statement.</a:t>
            </a:r>
          </a:p>
          <a:p>
            <a:pPr lvl="1"/>
            <a:r>
              <a:rPr lang="en" altLang="zh-TW" dirty="0"/>
              <a:t>Saves network round-trips between the client and the server (and sometimes between server coordinator and replicas) when batching multiple updates.</a:t>
            </a:r>
          </a:p>
          <a:p>
            <a:pPr lvl="1"/>
            <a:r>
              <a:rPr lang="en" altLang="zh-TW" dirty="0"/>
              <a:t>If a timestamp is not specified for each operation, then all operations will be applied with the same timestamp.</a:t>
            </a:r>
          </a:p>
          <a:p>
            <a:pPr lvl="1"/>
            <a:r>
              <a:rPr lang="en" altLang="zh-TW" dirty="0"/>
              <a:t>UNLOGGED batches (for performance penalty)</a:t>
            </a:r>
          </a:p>
        </p:txBody>
      </p:sp>
      <p:pic>
        <p:nvPicPr>
          <p:cNvPr id="4" name="圖片 3">
            <a:extLst>
              <a:ext uri="{FF2B5EF4-FFF2-40B4-BE49-F238E27FC236}">
                <a16:creationId xmlns:a16="http://schemas.microsoft.com/office/drawing/2014/main" id="{F11F5316-D99A-BA4B-B49F-8ED1F3752F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2757" y="4524220"/>
            <a:ext cx="7817162" cy="2203678"/>
          </a:xfrm>
          <a:prstGeom prst="rect">
            <a:avLst/>
          </a:prstGeom>
        </p:spPr>
      </p:pic>
    </p:spTree>
    <p:extLst>
      <p:ext uri="{BB962C8B-B14F-4D97-AF65-F5344CB8AC3E}">
        <p14:creationId xmlns:p14="http://schemas.microsoft.com/office/powerpoint/2010/main" val="40987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ABB118-CB23-4747-9A62-5E43B95BE525}"/>
              </a:ext>
            </a:extLst>
          </p:cNvPr>
          <p:cNvSpPr>
            <a:spLocks noGrp="1"/>
          </p:cNvSpPr>
          <p:nvPr>
            <p:ph type="title"/>
          </p:nvPr>
        </p:nvSpPr>
        <p:spPr/>
        <p:txBody>
          <a:bodyPr/>
          <a:lstStyle/>
          <a:p>
            <a:r>
              <a:rPr kumimoji="1" lang="en-US" altLang="zh-TW" dirty="0"/>
              <a:t>Table of Contents</a:t>
            </a:r>
            <a:endParaRPr kumimoji="1" lang="zh-TW" altLang="en-US" dirty="0"/>
          </a:p>
        </p:txBody>
      </p:sp>
      <p:sp>
        <p:nvSpPr>
          <p:cNvPr id="3" name="內容版面配置區 2">
            <a:extLst>
              <a:ext uri="{FF2B5EF4-FFF2-40B4-BE49-F238E27FC236}">
                <a16:creationId xmlns:a16="http://schemas.microsoft.com/office/drawing/2014/main" id="{5C82AFA1-A588-134E-A5BD-654B876985F8}"/>
              </a:ext>
            </a:extLst>
          </p:cNvPr>
          <p:cNvSpPr>
            <a:spLocks noGrp="1"/>
          </p:cNvSpPr>
          <p:nvPr>
            <p:ph idx="1"/>
          </p:nvPr>
        </p:nvSpPr>
        <p:spPr/>
        <p:txBody>
          <a:bodyPr>
            <a:normAutofit lnSpcReduction="10000"/>
          </a:bodyPr>
          <a:lstStyle/>
          <a:p>
            <a:r>
              <a:rPr lang="en" altLang="zh-TW" dirty="0"/>
              <a:t>Definitions</a:t>
            </a:r>
          </a:p>
          <a:p>
            <a:r>
              <a:rPr lang="en" altLang="zh-TW" dirty="0"/>
              <a:t>Create / Alter / Drop </a:t>
            </a:r>
            <a:r>
              <a:rPr lang="en" altLang="zh-TW" dirty="0" err="1"/>
              <a:t>Keyspace</a:t>
            </a:r>
            <a:endParaRPr lang="en" altLang="zh-TW" dirty="0"/>
          </a:p>
          <a:p>
            <a:r>
              <a:rPr lang="en" altLang="zh-TW" dirty="0"/>
              <a:t>Create / Alter / Drop / Truncate Table</a:t>
            </a:r>
          </a:p>
          <a:p>
            <a:r>
              <a:rPr lang="en" altLang="zh-TW" dirty="0"/>
              <a:t>Select / Insert / Update / Delete / Batch Functions</a:t>
            </a:r>
          </a:p>
          <a:p>
            <a:r>
              <a:rPr lang="en" altLang="zh-TW" dirty="0"/>
              <a:t>Data Types</a:t>
            </a:r>
          </a:p>
          <a:p>
            <a:pPr lvl="1"/>
            <a:r>
              <a:rPr lang="en" altLang="zh-TW" dirty="0"/>
              <a:t>Counters</a:t>
            </a:r>
          </a:p>
          <a:p>
            <a:pPr lvl="1"/>
            <a:r>
              <a:rPr lang="en" altLang="zh-TW" dirty="0"/>
              <a:t>Timestamps</a:t>
            </a:r>
          </a:p>
          <a:p>
            <a:pPr lvl="1"/>
            <a:r>
              <a:rPr lang="en" altLang="zh-TW" dirty="0"/>
              <a:t>Duration</a:t>
            </a:r>
          </a:p>
          <a:p>
            <a:pPr lvl="1"/>
            <a:r>
              <a:rPr lang="en" altLang="zh-TW" dirty="0"/>
              <a:t>Maps, Sets, Lists</a:t>
            </a:r>
          </a:p>
          <a:p>
            <a:pPr lvl="1"/>
            <a:r>
              <a:rPr lang="en" altLang="zh-TW" dirty="0"/>
              <a:t>UDT (User-Defined Types)</a:t>
            </a:r>
          </a:p>
          <a:p>
            <a:endParaRPr kumimoji="1" lang="zh-TW" altLang="en-US" dirty="0"/>
          </a:p>
        </p:txBody>
      </p:sp>
    </p:spTree>
    <p:extLst>
      <p:ext uri="{BB962C8B-B14F-4D97-AF65-F5344CB8AC3E}">
        <p14:creationId xmlns:p14="http://schemas.microsoft.com/office/powerpoint/2010/main" val="117601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21204-AD8D-C045-BB8A-880BED69C8EB}"/>
              </a:ext>
            </a:extLst>
          </p:cNvPr>
          <p:cNvSpPr>
            <a:spLocks noGrp="1"/>
          </p:cNvSpPr>
          <p:nvPr>
            <p:ph type="title"/>
          </p:nvPr>
        </p:nvSpPr>
        <p:spPr/>
        <p:txBody>
          <a:bodyPr/>
          <a:lstStyle/>
          <a:p>
            <a:r>
              <a:rPr lang="en" altLang="zh-TW" dirty="0"/>
              <a:t>Data Types: Counters</a:t>
            </a:r>
            <a:endParaRPr kumimoji="1" lang="zh-TW" altLang="en-US" dirty="0"/>
          </a:p>
        </p:txBody>
      </p:sp>
      <p:sp>
        <p:nvSpPr>
          <p:cNvPr id="3" name="內容版面配置區 2">
            <a:extLst>
              <a:ext uri="{FF2B5EF4-FFF2-40B4-BE49-F238E27FC236}">
                <a16:creationId xmlns:a16="http://schemas.microsoft.com/office/drawing/2014/main" id="{493EB311-0125-8F44-82F2-B70B490E6BAC}"/>
              </a:ext>
            </a:extLst>
          </p:cNvPr>
          <p:cNvSpPr>
            <a:spLocks noGrp="1"/>
          </p:cNvSpPr>
          <p:nvPr>
            <p:ph idx="1"/>
          </p:nvPr>
        </p:nvSpPr>
        <p:spPr/>
        <p:txBody>
          <a:bodyPr/>
          <a:lstStyle/>
          <a:p>
            <a:r>
              <a:rPr kumimoji="1" lang="en-US" altLang="zh-TW" dirty="0"/>
              <a:t>Record the user visited websites’ number</a:t>
            </a:r>
            <a:endParaRPr kumimoji="1" lang="zh-TW" altLang="en-US" dirty="0"/>
          </a:p>
        </p:txBody>
      </p:sp>
      <p:pic>
        <p:nvPicPr>
          <p:cNvPr id="5" name="圖片 4">
            <a:extLst>
              <a:ext uri="{FF2B5EF4-FFF2-40B4-BE49-F238E27FC236}">
                <a16:creationId xmlns:a16="http://schemas.microsoft.com/office/drawing/2014/main" id="{F5F78563-B299-3442-A685-42EED053C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5835" y="2280173"/>
            <a:ext cx="8367909" cy="4367361"/>
          </a:xfrm>
          <a:prstGeom prst="rect">
            <a:avLst/>
          </a:prstGeom>
        </p:spPr>
      </p:pic>
    </p:spTree>
    <p:extLst>
      <p:ext uri="{BB962C8B-B14F-4D97-AF65-F5344CB8AC3E}">
        <p14:creationId xmlns:p14="http://schemas.microsoft.com/office/powerpoint/2010/main" val="425332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2763F2-49D4-AA40-9308-E73859E6F3D0}"/>
              </a:ext>
            </a:extLst>
          </p:cNvPr>
          <p:cNvSpPr>
            <a:spLocks noGrp="1"/>
          </p:cNvSpPr>
          <p:nvPr>
            <p:ph type="title"/>
          </p:nvPr>
        </p:nvSpPr>
        <p:spPr/>
        <p:txBody>
          <a:bodyPr/>
          <a:lstStyle/>
          <a:p>
            <a:r>
              <a:rPr lang="en" altLang="zh-TW" dirty="0"/>
              <a:t>Data Types: Counters</a:t>
            </a:r>
            <a:r>
              <a:rPr lang="zh-TW" altLang="en-US" dirty="0"/>
              <a:t> </a:t>
            </a:r>
            <a:r>
              <a:rPr lang="en-US" altLang="zh-TW" dirty="0"/>
              <a:t>Limit</a:t>
            </a:r>
            <a:endParaRPr kumimoji="1" lang="zh-TW" altLang="en-US" dirty="0"/>
          </a:p>
        </p:txBody>
      </p:sp>
      <p:sp>
        <p:nvSpPr>
          <p:cNvPr id="3" name="內容版面配置區 2">
            <a:extLst>
              <a:ext uri="{FF2B5EF4-FFF2-40B4-BE49-F238E27FC236}">
                <a16:creationId xmlns:a16="http://schemas.microsoft.com/office/drawing/2014/main" id="{BA5C2944-7586-F043-8FE6-2146DFA1823E}"/>
              </a:ext>
            </a:extLst>
          </p:cNvPr>
          <p:cNvSpPr>
            <a:spLocks noGrp="1"/>
          </p:cNvSpPr>
          <p:nvPr>
            <p:ph idx="1"/>
          </p:nvPr>
        </p:nvSpPr>
        <p:spPr>
          <a:xfrm>
            <a:off x="838200" y="1825625"/>
            <a:ext cx="10515600" cy="4351338"/>
          </a:xfrm>
        </p:spPr>
        <p:txBody>
          <a:bodyPr>
            <a:normAutofit/>
          </a:bodyPr>
          <a:lstStyle/>
          <a:p>
            <a:pPr marL="342900" indent="-342900" fontAlgn="base">
              <a:buFont typeface="+mj-lt"/>
              <a:buAutoNum type="arabicPeriod"/>
            </a:pPr>
            <a:r>
              <a:rPr lang="en" altLang="zh-TW" sz="1800" dirty="0"/>
              <a:t>They cannot be used for columns part of the PRIMARY KEY of a table.</a:t>
            </a:r>
          </a:p>
          <a:p>
            <a:pPr marL="342900" indent="-342900" fontAlgn="base">
              <a:buFont typeface="+mj-lt"/>
              <a:buAutoNum type="arabicPeriod"/>
            </a:pPr>
            <a:r>
              <a:rPr lang="en" altLang="zh-TW" sz="1800" dirty="0"/>
              <a:t>A table that contains a counter can only contain counters. In other words, either all the columns of a table outside the PRIMARY KEY have the counter type, or none of them have it.</a:t>
            </a:r>
            <a:endParaRPr lang="en-US" altLang="zh-TW" sz="1800" dirty="0"/>
          </a:p>
          <a:p>
            <a:pPr lvl="1" fontAlgn="base"/>
            <a:r>
              <a:rPr lang="zh-TW" altLang="en-US" sz="1400" dirty="0"/>
              <a:t>非</a:t>
            </a:r>
            <a:r>
              <a:rPr lang="en-US" altLang="zh-TW" sz="1400" dirty="0"/>
              <a:t> </a:t>
            </a:r>
            <a:r>
              <a:rPr lang="en" altLang="zh-TW" sz="1400" dirty="0"/>
              <a:t>counter </a:t>
            </a:r>
            <a:r>
              <a:rPr lang="zh-TW" altLang="en-US" sz="1400" dirty="0"/>
              <a:t>須在主鍵，所以</a:t>
            </a:r>
            <a:r>
              <a:rPr lang="en-US" altLang="zh-TW" sz="1400" dirty="0"/>
              <a:t> </a:t>
            </a:r>
            <a:r>
              <a:rPr lang="en" altLang="zh-TW" sz="1400" dirty="0"/>
              <a:t>counter</a:t>
            </a:r>
            <a:r>
              <a:rPr lang="en-US" altLang="zh-TW" sz="1400" dirty="0"/>
              <a:t> table </a:t>
            </a:r>
            <a:r>
              <a:rPr lang="zh-TW" altLang="en-US" sz="1400" dirty="0"/>
              <a:t>只能用來做計數器，基本不能做別的事</a:t>
            </a:r>
            <a:endParaRPr lang="en-US" altLang="zh-TW" sz="1400" dirty="0"/>
          </a:p>
          <a:p>
            <a:pPr marL="342900" indent="-342900" fontAlgn="base">
              <a:buFont typeface="+mj-lt"/>
              <a:buAutoNum type="arabicPeriod"/>
            </a:pPr>
            <a:r>
              <a:rPr lang="zh-TW" altLang="en-US" sz="1800" dirty="0"/>
              <a:t>不能</a:t>
            </a:r>
            <a:r>
              <a:rPr lang="en-US" altLang="zh-TW" sz="1800" dirty="0"/>
              <a:t> </a:t>
            </a:r>
            <a:r>
              <a:rPr lang="en" altLang="zh-TW" sz="1800" dirty="0"/>
              <a:t>set </a:t>
            </a:r>
            <a:r>
              <a:rPr lang="en" altLang="zh-TW" sz="1800" dirty="0" err="1"/>
              <a:t>counter_value</a:t>
            </a:r>
            <a:r>
              <a:rPr lang="en" altLang="zh-TW" sz="1800" dirty="0"/>
              <a:t> = 10</a:t>
            </a:r>
            <a:r>
              <a:rPr lang="zh-TW" altLang="en" sz="1800" dirty="0"/>
              <a:t>，</a:t>
            </a:r>
            <a:r>
              <a:rPr lang="zh-TW" altLang="en-US" sz="1800" dirty="0"/>
              <a:t>可以</a:t>
            </a:r>
            <a:r>
              <a:rPr lang="en" altLang="zh-TW" sz="1800" dirty="0"/>
              <a:t>set </a:t>
            </a:r>
            <a:r>
              <a:rPr lang="en" altLang="zh-TW" sz="1800" dirty="0" err="1"/>
              <a:t>counter_value</a:t>
            </a:r>
            <a:r>
              <a:rPr lang="en" altLang="zh-TW" sz="1800" dirty="0"/>
              <a:t> = </a:t>
            </a:r>
            <a:r>
              <a:rPr lang="en" altLang="zh-TW" sz="1800" dirty="0" err="1"/>
              <a:t>counter_value</a:t>
            </a:r>
            <a:r>
              <a:rPr lang="en" altLang="zh-TW" sz="1800" dirty="0"/>
              <a:t> + 10</a:t>
            </a:r>
          </a:p>
          <a:p>
            <a:pPr marL="342900" indent="-342900" fontAlgn="base">
              <a:buFont typeface="+mj-lt"/>
              <a:buAutoNum type="arabicPeriod"/>
            </a:pPr>
            <a:r>
              <a:rPr lang="zh-TW" altLang="en-US" sz="1800" dirty="0"/>
              <a:t>想重置計數器</a:t>
            </a:r>
            <a:r>
              <a:rPr lang="zh-CN" altLang="en-US" sz="1800" dirty="0"/>
              <a:t>只能</a:t>
            </a:r>
            <a:r>
              <a:rPr lang="zh-TW" altLang="en-US" sz="1800" dirty="0"/>
              <a:t>讀取計數器的值，然後加上這個值的負數值</a:t>
            </a:r>
            <a:endParaRPr lang="en" altLang="zh-TW" sz="1800" dirty="0"/>
          </a:p>
          <a:p>
            <a:pPr marL="342900" indent="-342900" fontAlgn="base">
              <a:buFont typeface="+mj-lt"/>
              <a:buAutoNum type="arabicPeriod"/>
            </a:pPr>
            <a:r>
              <a:rPr lang="zh-TW" altLang="en-US" sz="1800" dirty="0"/>
              <a:t>如果遇到超時寫入失敗，重新發送請求，可能導致額外計數</a:t>
            </a:r>
            <a:endParaRPr lang="en-US" altLang="zh-TW" sz="1800" dirty="0"/>
          </a:p>
          <a:p>
            <a:pPr marL="342900" indent="-342900" fontAlgn="base">
              <a:buFont typeface="+mj-lt"/>
              <a:buAutoNum type="arabicPeriod"/>
            </a:pPr>
            <a:r>
              <a:rPr lang="en" altLang="zh-TW" sz="1800" dirty="0"/>
              <a:t>Cannot use “USING TTL”</a:t>
            </a:r>
          </a:p>
          <a:p>
            <a:pPr marL="342900" indent="-342900" fontAlgn="base">
              <a:buFont typeface="+mj-lt"/>
              <a:buAutoNum type="arabicPeriod"/>
            </a:pPr>
            <a:r>
              <a:rPr lang="en" altLang="zh-TW" sz="1800" dirty="0"/>
              <a:t>Cannot use “INSERT”</a:t>
            </a:r>
            <a:endParaRPr lang="en-US" altLang="zh-TW" sz="1800" dirty="0"/>
          </a:p>
        </p:txBody>
      </p:sp>
      <p:pic>
        <p:nvPicPr>
          <p:cNvPr id="4" name="圖片 3">
            <a:extLst>
              <a:ext uri="{FF2B5EF4-FFF2-40B4-BE49-F238E27FC236}">
                <a16:creationId xmlns:a16="http://schemas.microsoft.com/office/drawing/2014/main" id="{C1655DE4-400A-4548-BF42-C3834B2B4D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0167" y="5855335"/>
            <a:ext cx="7923612" cy="913130"/>
          </a:xfrm>
          <a:prstGeom prst="rect">
            <a:avLst/>
          </a:prstGeom>
        </p:spPr>
      </p:pic>
      <p:pic>
        <p:nvPicPr>
          <p:cNvPr id="5" name="圖片 4">
            <a:extLst>
              <a:ext uri="{FF2B5EF4-FFF2-40B4-BE49-F238E27FC236}">
                <a16:creationId xmlns:a16="http://schemas.microsoft.com/office/drawing/2014/main" id="{7571D0D0-4373-F346-A2E8-060F06F54B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70167" y="4512047"/>
            <a:ext cx="7350216" cy="1199101"/>
          </a:xfrm>
          <a:prstGeom prst="rect">
            <a:avLst/>
          </a:prstGeom>
        </p:spPr>
      </p:pic>
    </p:spTree>
    <p:extLst>
      <p:ext uri="{BB962C8B-B14F-4D97-AF65-F5344CB8AC3E}">
        <p14:creationId xmlns:p14="http://schemas.microsoft.com/office/powerpoint/2010/main" val="289059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6CEC3A-FB95-2F4B-A39B-18C9487B263F}"/>
              </a:ext>
            </a:extLst>
          </p:cNvPr>
          <p:cNvSpPr>
            <a:spLocks noGrp="1"/>
          </p:cNvSpPr>
          <p:nvPr>
            <p:ph type="title"/>
          </p:nvPr>
        </p:nvSpPr>
        <p:spPr/>
        <p:txBody>
          <a:bodyPr/>
          <a:lstStyle/>
          <a:p>
            <a:r>
              <a:rPr lang="en" altLang="zh-TW" dirty="0"/>
              <a:t>Data Types: Timestamps</a:t>
            </a:r>
            <a:endParaRPr kumimoji="1" lang="zh-TW" altLang="en-US" dirty="0"/>
          </a:p>
        </p:txBody>
      </p:sp>
      <p:sp>
        <p:nvSpPr>
          <p:cNvPr id="3" name="內容版面配置區 2">
            <a:extLst>
              <a:ext uri="{FF2B5EF4-FFF2-40B4-BE49-F238E27FC236}">
                <a16:creationId xmlns:a16="http://schemas.microsoft.com/office/drawing/2014/main" id="{047D4687-28A6-654A-967E-8A28CBC1128F}"/>
              </a:ext>
            </a:extLst>
          </p:cNvPr>
          <p:cNvSpPr>
            <a:spLocks noGrp="1"/>
          </p:cNvSpPr>
          <p:nvPr>
            <p:ph idx="1"/>
          </p:nvPr>
        </p:nvSpPr>
        <p:spPr/>
        <p:txBody>
          <a:bodyPr>
            <a:normAutofit/>
          </a:bodyPr>
          <a:lstStyle/>
          <a:p>
            <a:r>
              <a:rPr lang="en" altLang="zh-TW" sz="2400" dirty="0"/>
              <a:t>Types</a:t>
            </a:r>
          </a:p>
          <a:p>
            <a:pPr lvl="1"/>
            <a:r>
              <a:rPr lang="en" altLang="zh-TW" sz="1800" dirty="0"/>
              <a:t>Timestamp: can be input in CQL either using their value as an integer, or using a string that represents an </a:t>
            </a:r>
            <a:r>
              <a:rPr lang="en" altLang="zh-TW" sz="1800" dirty="0">
                <a:hlinkClick r:id="rId3"/>
              </a:rPr>
              <a:t>ISO 8601</a:t>
            </a:r>
            <a:r>
              <a:rPr lang="en" altLang="zh-TW" sz="1800" dirty="0"/>
              <a:t> date. Ex. Mar 2, 2011, at 04:05:00 AM, GMT: 1299038700000, or '2011-02-03 04:05+0000’, or '2011-02-03 04:05:00+0000’, or '2011-02-03 04:05:00.000+0000’…</a:t>
            </a:r>
          </a:p>
          <a:p>
            <a:pPr lvl="1" fontAlgn="base"/>
            <a:r>
              <a:rPr lang="en" altLang="zh-TW" sz="1800" dirty="0"/>
              <a:t>Date: the format should be “</a:t>
            </a:r>
            <a:r>
              <a:rPr lang="en" altLang="zh-TW" sz="1800" dirty="0" err="1"/>
              <a:t>yyyy</a:t>
            </a:r>
            <a:r>
              <a:rPr lang="en" altLang="zh-TW" sz="1800" dirty="0"/>
              <a:t>-mm-</a:t>
            </a:r>
            <a:r>
              <a:rPr lang="en" altLang="zh-TW" sz="1800" dirty="0" err="1"/>
              <a:t>dd</a:t>
            </a:r>
            <a:r>
              <a:rPr lang="en" altLang="zh-TW" sz="1800" dirty="0"/>
              <a:t>”</a:t>
            </a:r>
          </a:p>
          <a:p>
            <a:pPr fontAlgn="base"/>
            <a:r>
              <a:rPr lang="en" altLang="zh-TW" sz="2400" dirty="0"/>
              <a:t>CQL language: update with current time</a:t>
            </a:r>
          </a:p>
          <a:p>
            <a:pPr lvl="1" fontAlgn="base"/>
            <a:r>
              <a:rPr lang="en" altLang="zh-TW" sz="1800" dirty="0"/>
              <a:t>Timestamp: </a:t>
            </a:r>
            <a:r>
              <a:rPr lang="en" altLang="zh-TW" sz="1800" dirty="0" err="1"/>
              <a:t>toTimestamp</a:t>
            </a:r>
            <a:r>
              <a:rPr lang="en" altLang="zh-TW" sz="1800" dirty="0"/>
              <a:t>(now())</a:t>
            </a:r>
          </a:p>
          <a:p>
            <a:pPr lvl="1" fontAlgn="base"/>
            <a:r>
              <a:rPr lang="en" altLang="zh-TW" sz="1800" dirty="0"/>
              <a:t>Date: </a:t>
            </a:r>
            <a:r>
              <a:rPr lang="en" altLang="zh-TW" sz="1800" dirty="0" err="1"/>
              <a:t>dateof</a:t>
            </a:r>
            <a:r>
              <a:rPr lang="en" altLang="zh-TW" sz="1800" dirty="0"/>
              <a:t>(now())</a:t>
            </a:r>
          </a:p>
        </p:txBody>
      </p:sp>
      <p:grpSp>
        <p:nvGrpSpPr>
          <p:cNvPr id="9" name="群組 8">
            <a:extLst>
              <a:ext uri="{FF2B5EF4-FFF2-40B4-BE49-F238E27FC236}">
                <a16:creationId xmlns:a16="http://schemas.microsoft.com/office/drawing/2014/main" id="{8AC44C84-34FF-BC43-BBAF-EC0079B4D154}"/>
              </a:ext>
            </a:extLst>
          </p:cNvPr>
          <p:cNvGrpSpPr/>
          <p:nvPr/>
        </p:nvGrpSpPr>
        <p:grpSpPr>
          <a:xfrm>
            <a:off x="1602699" y="4435110"/>
            <a:ext cx="8510814" cy="2228017"/>
            <a:chOff x="1602699" y="4435110"/>
            <a:chExt cx="8510814" cy="2228017"/>
          </a:xfrm>
        </p:grpSpPr>
        <p:grpSp>
          <p:nvGrpSpPr>
            <p:cNvPr id="7" name="群組 6">
              <a:extLst>
                <a:ext uri="{FF2B5EF4-FFF2-40B4-BE49-F238E27FC236}">
                  <a16:creationId xmlns:a16="http://schemas.microsoft.com/office/drawing/2014/main" id="{745090FE-1FA6-E948-9382-0729BFCDA8B9}"/>
                </a:ext>
              </a:extLst>
            </p:cNvPr>
            <p:cNvGrpSpPr/>
            <p:nvPr/>
          </p:nvGrpSpPr>
          <p:grpSpPr>
            <a:xfrm>
              <a:off x="1602699" y="4435110"/>
              <a:ext cx="8510814" cy="2228017"/>
              <a:chOff x="1602699" y="4435110"/>
              <a:chExt cx="8510814" cy="2228017"/>
            </a:xfrm>
          </p:grpSpPr>
          <p:pic>
            <p:nvPicPr>
              <p:cNvPr id="5" name="圖片 4">
                <a:extLst>
                  <a:ext uri="{FF2B5EF4-FFF2-40B4-BE49-F238E27FC236}">
                    <a16:creationId xmlns:a16="http://schemas.microsoft.com/office/drawing/2014/main" id="{89634B92-2F53-1D43-B7B7-1E93555D5C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2699" y="4435110"/>
                <a:ext cx="8510814" cy="2228017"/>
              </a:xfrm>
              <a:prstGeom prst="rect">
                <a:avLst/>
              </a:prstGeom>
            </p:spPr>
          </p:pic>
          <p:sp>
            <p:nvSpPr>
              <p:cNvPr id="6" name="矩形 5">
                <a:extLst>
                  <a:ext uri="{FF2B5EF4-FFF2-40B4-BE49-F238E27FC236}">
                    <a16:creationId xmlns:a16="http://schemas.microsoft.com/office/drawing/2014/main" id="{9A29F5BD-D0E3-484B-8794-24561E854B30}"/>
                  </a:ext>
                </a:extLst>
              </p:cNvPr>
              <p:cNvSpPr/>
              <p:nvPr/>
            </p:nvSpPr>
            <p:spPr>
              <a:xfrm>
                <a:off x="6160957" y="4796852"/>
                <a:ext cx="1978702" cy="269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8" name="矩形 7">
              <a:extLst>
                <a:ext uri="{FF2B5EF4-FFF2-40B4-BE49-F238E27FC236}">
                  <a16:creationId xmlns:a16="http://schemas.microsoft.com/office/drawing/2014/main" id="{FCEF6796-53A0-2B42-8329-155DC2CE081F}"/>
                </a:ext>
              </a:extLst>
            </p:cNvPr>
            <p:cNvSpPr/>
            <p:nvPr/>
          </p:nvSpPr>
          <p:spPr>
            <a:xfrm>
              <a:off x="4004871" y="6042077"/>
              <a:ext cx="3220388" cy="269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559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1107A-B4A5-BE4A-BFEC-541B83624A5D}"/>
              </a:ext>
            </a:extLst>
          </p:cNvPr>
          <p:cNvSpPr>
            <a:spLocks noGrp="1"/>
          </p:cNvSpPr>
          <p:nvPr>
            <p:ph type="title"/>
          </p:nvPr>
        </p:nvSpPr>
        <p:spPr/>
        <p:txBody>
          <a:bodyPr/>
          <a:lstStyle/>
          <a:p>
            <a:r>
              <a:rPr lang="en" altLang="zh-TW" dirty="0"/>
              <a:t>Data Types: Duration</a:t>
            </a:r>
            <a:endParaRPr kumimoji="1" lang="zh-TW" altLang="en-US" dirty="0"/>
          </a:p>
        </p:txBody>
      </p:sp>
      <p:sp>
        <p:nvSpPr>
          <p:cNvPr id="3" name="內容版面配置區 2">
            <a:extLst>
              <a:ext uri="{FF2B5EF4-FFF2-40B4-BE49-F238E27FC236}">
                <a16:creationId xmlns:a16="http://schemas.microsoft.com/office/drawing/2014/main" id="{60575DB9-5459-2D41-91D0-29AF935FD010}"/>
              </a:ext>
            </a:extLst>
          </p:cNvPr>
          <p:cNvSpPr>
            <a:spLocks noGrp="1"/>
          </p:cNvSpPr>
          <p:nvPr>
            <p:ph idx="1"/>
          </p:nvPr>
        </p:nvSpPr>
        <p:spPr/>
        <p:txBody>
          <a:bodyPr/>
          <a:lstStyle/>
          <a:p>
            <a:r>
              <a:rPr kumimoji="1" lang="en-US" altLang="zh-TW" dirty="0"/>
              <a:t>Example</a:t>
            </a:r>
          </a:p>
          <a:p>
            <a:endParaRPr kumimoji="1" lang="en-US" altLang="zh-TW" dirty="0"/>
          </a:p>
          <a:p>
            <a:endParaRPr kumimoji="1" lang="en-US" altLang="zh-TW" dirty="0"/>
          </a:p>
          <a:p>
            <a:endParaRPr kumimoji="1" lang="en-US" altLang="zh-TW" dirty="0"/>
          </a:p>
          <a:p>
            <a:endParaRPr kumimoji="1" lang="en-US" altLang="zh-TW" dirty="0"/>
          </a:p>
          <a:p>
            <a:r>
              <a:rPr lang="en" altLang="zh-TW" dirty="0"/>
              <a:t>Duration columns </a:t>
            </a:r>
            <a:r>
              <a:rPr lang="en" altLang="zh-TW" dirty="0">
                <a:solidFill>
                  <a:srgbClr val="FF2F92"/>
                </a:solidFill>
              </a:rPr>
              <a:t>cannot be used in a table’s PRIMARY KEY</a:t>
            </a:r>
            <a:r>
              <a:rPr lang="en" altLang="zh-TW" dirty="0"/>
              <a:t>. This limitation is due to the fact that durations cannot be ordered. It is effectively not possible to know if 1mo is greater than 29d without a date context.</a:t>
            </a:r>
            <a:endParaRPr kumimoji="1" lang="zh-TW" altLang="en-US" dirty="0"/>
          </a:p>
        </p:txBody>
      </p:sp>
      <p:pic>
        <p:nvPicPr>
          <p:cNvPr id="4" name="圖片 3">
            <a:extLst>
              <a:ext uri="{FF2B5EF4-FFF2-40B4-BE49-F238E27FC236}">
                <a16:creationId xmlns:a16="http://schemas.microsoft.com/office/drawing/2014/main" id="{95FC4201-23E8-5445-A032-CC4A0E2028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8725" y="2291486"/>
            <a:ext cx="8145177" cy="2071935"/>
          </a:xfrm>
          <a:prstGeom prst="rect">
            <a:avLst/>
          </a:prstGeom>
        </p:spPr>
      </p:pic>
    </p:spTree>
    <p:extLst>
      <p:ext uri="{BB962C8B-B14F-4D97-AF65-F5344CB8AC3E}">
        <p14:creationId xmlns:p14="http://schemas.microsoft.com/office/powerpoint/2010/main" val="3751529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7AC8B3-1F70-D840-8E3F-739A1E8B4C33}"/>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49939C2D-3F1D-A946-9B3F-A0253C4BF4DD}"/>
              </a:ext>
            </a:extLst>
          </p:cNvPr>
          <p:cNvSpPr>
            <a:spLocks noGrp="1"/>
          </p:cNvSpPr>
          <p:nvPr>
            <p:ph idx="1"/>
          </p:nvPr>
        </p:nvSpPr>
        <p:spPr/>
        <p:txBody>
          <a:bodyPr/>
          <a:lstStyle/>
          <a:p>
            <a:r>
              <a:rPr lang="en" altLang="zh-TW" dirty="0"/>
              <a:t>Maps</a:t>
            </a:r>
            <a:endParaRPr kumimoji="1" lang="zh-TW" altLang="en-US" dirty="0"/>
          </a:p>
        </p:txBody>
      </p:sp>
      <p:grpSp>
        <p:nvGrpSpPr>
          <p:cNvPr id="7" name="群組 6">
            <a:extLst>
              <a:ext uri="{FF2B5EF4-FFF2-40B4-BE49-F238E27FC236}">
                <a16:creationId xmlns:a16="http://schemas.microsoft.com/office/drawing/2014/main" id="{916A7037-618F-E14C-A766-D4C3426B3CFF}"/>
              </a:ext>
            </a:extLst>
          </p:cNvPr>
          <p:cNvGrpSpPr/>
          <p:nvPr/>
        </p:nvGrpSpPr>
        <p:grpSpPr>
          <a:xfrm>
            <a:off x="838200" y="2365269"/>
            <a:ext cx="9262665" cy="3930312"/>
            <a:chOff x="1138003" y="2381588"/>
            <a:chExt cx="9262665" cy="3930312"/>
          </a:xfrm>
        </p:grpSpPr>
        <p:pic>
          <p:nvPicPr>
            <p:cNvPr id="4" name="圖片 3">
              <a:extLst>
                <a:ext uri="{FF2B5EF4-FFF2-40B4-BE49-F238E27FC236}">
                  <a16:creationId xmlns:a16="http://schemas.microsoft.com/office/drawing/2014/main" id="{079E7EC8-6A03-014C-BAF0-2E6577463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003" y="2381588"/>
              <a:ext cx="9262665" cy="3930312"/>
            </a:xfrm>
            <a:prstGeom prst="rect">
              <a:avLst/>
            </a:prstGeom>
          </p:spPr>
        </p:pic>
        <p:sp>
          <p:nvSpPr>
            <p:cNvPr id="5" name="矩形 4">
              <a:extLst>
                <a:ext uri="{FF2B5EF4-FFF2-40B4-BE49-F238E27FC236}">
                  <a16:creationId xmlns:a16="http://schemas.microsoft.com/office/drawing/2014/main" id="{5D416D11-3CC2-4046-A157-D4A63ADAEA35}"/>
                </a:ext>
              </a:extLst>
            </p:cNvPr>
            <p:cNvSpPr/>
            <p:nvPr/>
          </p:nvSpPr>
          <p:spPr>
            <a:xfrm>
              <a:off x="7315200" y="5411449"/>
              <a:ext cx="3085468" cy="299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92DE4FA0-A749-B342-BD4B-E7B811BF3EB2}"/>
                </a:ext>
              </a:extLst>
            </p:cNvPr>
            <p:cNvSpPr/>
            <p:nvPr/>
          </p:nvSpPr>
          <p:spPr>
            <a:xfrm>
              <a:off x="1138003" y="5606320"/>
              <a:ext cx="3344056" cy="34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149792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E48DD-4826-474D-BADC-5BEFB4E7B668}"/>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484A6138-900F-0E4E-AC07-1DC0A447727F}"/>
              </a:ext>
            </a:extLst>
          </p:cNvPr>
          <p:cNvSpPr>
            <a:spLocks noGrp="1"/>
          </p:cNvSpPr>
          <p:nvPr>
            <p:ph idx="1"/>
          </p:nvPr>
        </p:nvSpPr>
        <p:spPr/>
        <p:txBody>
          <a:bodyPr/>
          <a:lstStyle/>
          <a:p>
            <a:r>
              <a:rPr lang="en" altLang="zh-TW" dirty="0"/>
              <a:t>Maps: </a:t>
            </a:r>
            <a:r>
              <a:rPr kumimoji="1" lang="en-US" altLang="zh-TW" dirty="0"/>
              <a:t>By key update</a:t>
            </a:r>
            <a:endParaRPr kumimoji="1" lang="zh-TW" altLang="en-US" dirty="0"/>
          </a:p>
        </p:txBody>
      </p:sp>
      <p:grpSp>
        <p:nvGrpSpPr>
          <p:cNvPr id="9" name="群組 8">
            <a:extLst>
              <a:ext uri="{FF2B5EF4-FFF2-40B4-BE49-F238E27FC236}">
                <a16:creationId xmlns:a16="http://schemas.microsoft.com/office/drawing/2014/main" id="{B3365EA6-3172-5B44-AEE9-4F87905933E7}"/>
              </a:ext>
            </a:extLst>
          </p:cNvPr>
          <p:cNvGrpSpPr/>
          <p:nvPr/>
        </p:nvGrpSpPr>
        <p:grpSpPr>
          <a:xfrm>
            <a:off x="838200" y="2371842"/>
            <a:ext cx="9206970" cy="3258903"/>
            <a:chOff x="838200" y="2371842"/>
            <a:chExt cx="9206970" cy="3258903"/>
          </a:xfrm>
        </p:grpSpPr>
        <p:grpSp>
          <p:nvGrpSpPr>
            <p:cNvPr id="7" name="群組 6">
              <a:extLst>
                <a:ext uri="{FF2B5EF4-FFF2-40B4-BE49-F238E27FC236}">
                  <a16:creationId xmlns:a16="http://schemas.microsoft.com/office/drawing/2014/main" id="{B20FAAFA-2BEC-634B-BABD-E11FCA33E269}"/>
                </a:ext>
              </a:extLst>
            </p:cNvPr>
            <p:cNvGrpSpPr/>
            <p:nvPr/>
          </p:nvGrpSpPr>
          <p:grpSpPr>
            <a:xfrm>
              <a:off x="838200" y="2371842"/>
              <a:ext cx="9206970" cy="3258903"/>
              <a:chOff x="1010171" y="2572270"/>
              <a:chExt cx="9206970" cy="3258903"/>
            </a:xfrm>
          </p:grpSpPr>
          <p:pic>
            <p:nvPicPr>
              <p:cNvPr id="4" name="圖片 3">
                <a:extLst>
                  <a:ext uri="{FF2B5EF4-FFF2-40B4-BE49-F238E27FC236}">
                    <a16:creationId xmlns:a16="http://schemas.microsoft.com/office/drawing/2014/main" id="{2ED2E3BD-334C-A645-BDAF-D95C6CAD96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171" y="2572270"/>
                <a:ext cx="9206970" cy="3258903"/>
              </a:xfrm>
              <a:prstGeom prst="rect">
                <a:avLst/>
              </a:prstGeom>
            </p:spPr>
          </p:pic>
          <p:sp>
            <p:nvSpPr>
              <p:cNvPr id="6" name="矩形 5">
                <a:extLst>
                  <a:ext uri="{FF2B5EF4-FFF2-40B4-BE49-F238E27FC236}">
                    <a16:creationId xmlns:a16="http://schemas.microsoft.com/office/drawing/2014/main" id="{3998172C-4F78-9640-9819-90D1547CAA57}"/>
                  </a:ext>
                </a:extLst>
              </p:cNvPr>
              <p:cNvSpPr/>
              <p:nvPr/>
            </p:nvSpPr>
            <p:spPr>
              <a:xfrm>
                <a:off x="3266606" y="4736892"/>
                <a:ext cx="915650" cy="23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8" name="矩形 7">
              <a:extLst>
                <a:ext uri="{FF2B5EF4-FFF2-40B4-BE49-F238E27FC236}">
                  <a16:creationId xmlns:a16="http://schemas.microsoft.com/office/drawing/2014/main" id="{89E9EA27-7B5B-1B4A-8F93-92F4DF7AD8BC}"/>
                </a:ext>
              </a:extLst>
            </p:cNvPr>
            <p:cNvSpPr/>
            <p:nvPr/>
          </p:nvSpPr>
          <p:spPr>
            <a:xfrm>
              <a:off x="6275047" y="2371842"/>
              <a:ext cx="3663431" cy="356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24626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E48DD-4826-474D-BADC-5BEFB4E7B668}"/>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484A6138-900F-0E4E-AC07-1DC0A447727F}"/>
              </a:ext>
            </a:extLst>
          </p:cNvPr>
          <p:cNvSpPr>
            <a:spLocks noGrp="1"/>
          </p:cNvSpPr>
          <p:nvPr>
            <p:ph idx="1"/>
          </p:nvPr>
        </p:nvSpPr>
        <p:spPr/>
        <p:txBody>
          <a:bodyPr/>
          <a:lstStyle/>
          <a:p>
            <a:r>
              <a:rPr lang="en" altLang="zh-TW" dirty="0"/>
              <a:t>Maps: </a:t>
            </a:r>
            <a:r>
              <a:rPr kumimoji="1" lang="en-US" altLang="zh-TW" dirty="0"/>
              <a:t>Add or delete key-value pairs by “+” or “-”.</a:t>
            </a:r>
            <a:endParaRPr kumimoji="1" lang="zh-TW" altLang="en-US" dirty="0"/>
          </a:p>
        </p:txBody>
      </p:sp>
      <p:grpSp>
        <p:nvGrpSpPr>
          <p:cNvPr id="12" name="群組 11">
            <a:extLst>
              <a:ext uri="{FF2B5EF4-FFF2-40B4-BE49-F238E27FC236}">
                <a16:creationId xmlns:a16="http://schemas.microsoft.com/office/drawing/2014/main" id="{280B45EB-6DA0-164C-ACCE-73A8232A0EB6}"/>
              </a:ext>
            </a:extLst>
          </p:cNvPr>
          <p:cNvGrpSpPr/>
          <p:nvPr/>
        </p:nvGrpSpPr>
        <p:grpSpPr>
          <a:xfrm>
            <a:off x="838199" y="2285059"/>
            <a:ext cx="9310141" cy="3271752"/>
            <a:chOff x="838199" y="2285059"/>
            <a:chExt cx="9310141" cy="3271752"/>
          </a:xfrm>
        </p:grpSpPr>
        <p:grpSp>
          <p:nvGrpSpPr>
            <p:cNvPr id="8" name="群組 7">
              <a:extLst>
                <a:ext uri="{FF2B5EF4-FFF2-40B4-BE49-F238E27FC236}">
                  <a16:creationId xmlns:a16="http://schemas.microsoft.com/office/drawing/2014/main" id="{54C5C082-5217-0747-8507-DD6B7D66AC46}"/>
                </a:ext>
              </a:extLst>
            </p:cNvPr>
            <p:cNvGrpSpPr/>
            <p:nvPr/>
          </p:nvGrpSpPr>
          <p:grpSpPr>
            <a:xfrm>
              <a:off x="838199" y="2285059"/>
              <a:ext cx="9310141" cy="3271752"/>
              <a:chOff x="989015" y="3231498"/>
              <a:chExt cx="9533686" cy="3350309"/>
            </a:xfrm>
          </p:grpSpPr>
          <p:pic>
            <p:nvPicPr>
              <p:cNvPr id="6" name="圖片 5">
                <a:extLst>
                  <a:ext uri="{FF2B5EF4-FFF2-40B4-BE49-F238E27FC236}">
                    <a16:creationId xmlns:a16="http://schemas.microsoft.com/office/drawing/2014/main" id="{2A2C3A42-C459-E641-B8CF-C8522C8B16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015" y="3231498"/>
                <a:ext cx="9533686" cy="3350309"/>
              </a:xfrm>
              <a:prstGeom prst="rect">
                <a:avLst/>
              </a:prstGeom>
            </p:spPr>
          </p:pic>
          <p:sp>
            <p:nvSpPr>
              <p:cNvPr id="7" name="矩形 6">
                <a:extLst>
                  <a:ext uri="{FF2B5EF4-FFF2-40B4-BE49-F238E27FC236}">
                    <a16:creationId xmlns:a16="http://schemas.microsoft.com/office/drawing/2014/main" id="{2C5E202A-48F5-D045-8B5D-607F12B6D3BE}"/>
                  </a:ext>
                </a:extLst>
              </p:cNvPr>
              <p:cNvSpPr/>
              <p:nvPr/>
            </p:nvSpPr>
            <p:spPr>
              <a:xfrm>
                <a:off x="7348248" y="5204106"/>
                <a:ext cx="1665160" cy="359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 name="矩形 9">
              <a:extLst>
                <a:ext uri="{FF2B5EF4-FFF2-40B4-BE49-F238E27FC236}">
                  <a16:creationId xmlns:a16="http://schemas.microsoft.com/office/drawing/2014/main" id="{3ACDEDBB-EB8B-C144-868F-F3421CBE61C6}"/>
                </a:ext>
              </a:extLst>
            </p:cNvPr>
            <p:cNvSpPr/>
            <p:nvPr/>
          </p:nvSpPr>
          <p:spPr>
            <a:xfrm>
              <a:off x="6289177" y="2285059"/>
              <a:ext cx="3859163" cy="383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99B43CD2-6FA2-DC42-8119-4181E9A09950}"/>
                </a:ext>
              </a:extLst>
            </p:cNvPr>
            <p:cNvSpPr/>
            <p:nvPr/>
          </p:nvSpPr>
          <p:spPr>
            <a:xfrm>
              <a:off x="838199" y="2451437"/>
              <a:ext cx="1170484" cy="321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74968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5C0CB-1657-1C45-AF4D-3A6FC316A457}"/>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98DB3CFC-1E7B-1B4A-B80B-72C4DFF83980}"/>
              </a:ext>
            </a:extLst>
          </p:cNvPr>
          <p:cNvSpPr>
            <a:spLocks noGrp="1"/>
          </p:cNvSpPr>
          <p:nvPr>
            <p:ph idx="1"/>
          </p:nvPr>
        </p:nvSpPr>
        <p:spPr/>
        <p:txBody>
          <a:bodyPr/>
          <a:lstStyle/>
          <a:p>
            <a:r>
              <a:rPr lang="en" altLang="zh-TW" dirty="0"/>
              <a:t>Maps: </a:t>
            </a:r>
            <a:r>
              <a:rPr kumimoji="1" lang="en-US" altLang="zh-TW" dirty="0"/>
              <a:t>Another delete key-value pairs’ way</a:t>
            </a:r>
            <a:endParaRPr kumimoji="1" lang="zh-TW" altLang="en-US" dirty="0"/>
          </a:p>
        </p:txBody>
      </p:sp>
      <p:grpSp>
        <p:nvGrpSpPr>
          <p:cNvPr id="6" name="群組 5">
            <a:extLst>
              <a:ext uri="{FF2B5EF4-FFF2-40B4-BE49-F238E27FC236}">
                <a16:creationId xmlns:a16="http://schemas.microsoft.com/office/drawing/2014/main" id="{D22EDBC7-49DE-EE4E-8994-4F4C98BA498A}"/>
              </a:ext>
            </a:extLst>
          </p:cNvPr>
          <p:cNvGrpSpPr/>
          <p:nvPr/>
        </p:nvGrpSpPr>
        <p:grpSpPr>
          <a:xfrm>
            <a:off x="838199" y="2357165"/>
            <a:ext cx="9714875" cy="3563950"/>
            <a:chOff x="838200" y="2357165"/>
            <a:chExt cx="9010338" cy="3222757"/>
          </a:xfrm>
        </p:grpSpPr>
        <p:pic>
          <p:nvPicPr>
            <p:cNvPr id="4" name="圖片 3">
              <a:extLst>
                <a:ext uri="{FF2B5EF4-FFF2-40B4-BE49-F238E27FC236}">
                  <a16:creationId xmlns:a16="http://schemas.microsoft.com/office/drawing/2014/main" id="{64E9018E-8B3C-8B4D-A939-C94631448386}"/>
                </a:ext>
              </a:extLst>
            </p:cNvPr>
            <p:cNvPicPr>
              <a:picLocks noChangeAspect="1"/>
            </p:cNvPicPr>
            <p:nvPr/>
          </p:nvPicPr>
          <p:blipFill>
            <a:blip r:embed="rId2"/>
            <a:stretch>
              <a:fillRect/>
            </a:stretch>
          </p:blipFill>
          <p:spPr>
            <a:xfrm>
              <a:off x="838200" y="2357165"/>
              <a:ext cx="9010338" cy="3222757"/>
            </a:xfrm>
            <a:prstGeom prst="rect">
              <a:avLst/>
            </a:prstGeom>
          </p:spPr>
        </p:pic>
        <p:sp>
          <p:nvSpPr>
            <p:cNvPr id="5" name="矩形 4">
              <a:extLst>
                <a:ext uri="{FF2B5EF4-FFF2-40B4-BE49-F238E27FC236}">
                  <a16:creationId xmlns:a16="http://schemas.microsoft.com/office/drawing/2014/main" id="{7D590C4C-3664-624D-9397-3FD3E99EE6BF}"/>
                </a:ext>
              </a:extLst>
            </p:cNvPr>
            <p:cNvSpPr/>
            <p:nvPr/>
          </p:nvSpPr>
          <p:spPr>
            <a:xfrm>
              <a:off x="2931381" y="2357165"/>
              <a:ext cx="2929773" cy="311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3274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CC4F7-79A1-194E-B1C9-6E8524AA491E}"/>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C6112FC5-DD26-DE47-9B51-763293B8D69A}"/>
              </a:ext>
            </a:extLst>
          </p:cNvPr>
          <p:cNvSpPr>
            <a:spLocks noGrp="1"/>
          </p:cNvSpPr>
          <p:nvPr>
            <p:ph idx="1"/>
          </p:nvPr>
        </p:nvSpPr>
        <p:spPr/>
        <p:txBody>
          <a:bodyPr/>
          <a:lstStyle/>
          <a:p>
            <a:r>
              <a:rPr lang="en" altLang="zh-TW" dirty="0"/>
              <a:t>Sets: </a:t>
            </a:r>
            <a:r>
              <a:rPr kumimoji="1" lang="en-US" altLang="zh-TW" dirty="0"/>
              <a:t>Add or delete key-value pairs by “+” or “-”.</a:t>
            </a:r>
            <a:endParaRPr kumimoji="1" lang="zh-TW" altLang="en-US" dirty="0"/>
          </a:p>
          <a:p>
            <a:r>
              <a:rPr lang="en" altLang="zh-TW" dirty="0"/>
              <a:t> </a:t>
            </a:r>
            <a:endParaRPr kumimoji="1" lang="zh-TW" altLang="en-US" dirty="0"/>
          </a:p>
        </p:txBody>
      </p:sp>
      <p:grpSp>
        <p:nvGrpSpPr>
          <p:cNvPr id="6" name="群組 5">
            <a:extLst>
              <a:ext uri="{FF2B5EF4-FFF2-40B4-BE49-F238E27FC236}">
                <a16:creationId xmlns:a16="http://schemas.microsoft.com/office/drawing/2014/main" id="{48D7C916-74BF-5B47-9B86-9024E52B520E}"/>
              </a:ext>
            </a:extLst>
          </p:cNvPr>
          <p:cNvGrpSpPr/>
          <p:nvPr/>
        </p:nvGrpSpPr>
        <p:grpSpPr>
          <a:xfrm>
            <a:off x="838200" y="2276695"/>
            <a:ext cx="10382148" cy="4438898"/>
            <a:chOff x="838200" y="2276695"/>
            <a:chExt cx="10382148" cy="4438898"/>
          </a:xfrm>
        </p:grpSpPr>
        <p:pic>
          <p:nvPicPr>
            <p:cNvPr id="4" name="圖片 3">
              <a:extLst>
                <a:ext uri="{FF2B5EF4-FFF2-40B4-BE49-F238E27FC236}">
                  <a16:creationId xmlns:a16="http://schemas.microsoft.com/office/drawing/2014/main" id="{7B55D565-5CBE-F146-A064-842978AA29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76695"/>
              <a:ext cx="10382148" cy="4438898"/>
            </a:xfrm>
            <a:prstGeom prst="rect">
              <a:avLst/>
            </a:prstGeom>
          </p:spPr>
        </p:pic>
        <p:sp>
          <p:nvSpPr>
            <p:cNvPr id="5" name="矩形 4">
              <a:extLst>
                <a:ext uri="{FF2B5EF4-FFF2-40B4-BE49-F238E27FC236}">
                  <a16:creationId xmlns:a16="http://schemas.microsoft.com/office/drawing/2014/main" id="{321D053C-9E22-5E41-B08F-C1237FC8ACE7}"/>
                </a:ext>
              </a:extLst>
            </p:cNvPr>
            <p:cNvSpPr/>
            <p:nvPr/>
          </p:nvSpPr>
          <p:spPr>
            <a:xfrm>
              <a:off x="6287953" y="4193382"/>
              <a:ext cx="3500623" cy="348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592733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CC4F7-79A1-194E-B1C9-6E8524AA491E}"/>
              </a:ext>
            </a:extLst>
          </p:cNvPr>
          <p:cNvSpPr>
            <a:spLocks noGrp="1"/>
          </p:cNvSpPr>
          <p:nvPr>
            <p:ph type="title"/>
          </p:nvPr>
        </p:nvSpPr>
        <p:spPr/>
        <p:txBody>
          <a:bodyPr/>
          <a:lstStyle/>
          <a:p>
            <a:r>
              <a:rPr lang="en" altLang="zh-TW" dirty="0"/>
              <a:t>Data Types: Maps, Sets, Lists</a:t>
            </a:r>
            <a:endParaRPr kumimoji="1" lang="zh-TW" altLang="en-US" dirty="0"/>
          </a:p>
        </p:txBody>
      </p:sp>
      <p:sp>
        <p:nvSpPr>
          <p:cNvPr id="3" name="內容版面配置區 2">
            <a:extLst>
              <a:ext uri="{FF2B5EF4-FFF2-40B4-BE49-F238E27FC236}">
                <a16:creationId xmlns:a16="http://schemas.microsoft.com/office/drawing/2014/main" id="{C6112FC5-DD26-DE47-9B51-763293B8D69A}"/>
              </a:ext>
            </a:extLst>
          </p:cNvPr>
          <p:cNvSpPr>
            <a:spLocks noGrp="1"/>
          </p:cNvSpPr>
          <p:nvPr>
            <p:ph idx="1"/>
          </p:nvPr>
        </p:nvSpPr>
        <p:spPr/>
        <p:txBody>
          <a:bodyPr>
            <a:normAutofit/>
          </a:bodyPr>
          <a:lstStyle/>
          <a:p>
            <a:r>
              <a:rPr lang="en" altLang="zh-TW" sz="1800" dirty="0"/>
              <a:t>Lists: </a:t>
            </a:r>
            <a:r>
              <a:rPr lang="zh-CN" altLang="en-US" sz="1800" dirty="0"/>
              <a:t>比起全部一起</a:t>
            </a:r>
            <a:r>
              <a:rPr lang="zh-TW" altLang="en-US" sz="1800" dirty="0"/>
              <a:t> </a:t>
            </a:r>
            <a:r>
              <a:rPr lang="en-US" altLang="zh-TW" sz="1800" dirty="0"/>
              <a:t>update, </a:t>
            </a:r>
            <a:r>
              <a:rPr lang="zh-CN" altLang="en-US" sz="1800" dirty="0"/>
              <a:t>用</a:t>
            </a:r>
            <a:r>
              <a:rPr lang="zh-TW" altLang="en-US" sz="1800" dirty="0"/>
              <a:t> </a:t>
            </a:r>
            <a:r>
              <a:rPr lang="en-US" altLang="zh-TW" sz="1800" dirty="0"/>
              <a:t>position </a:t>
            </a:r>
            <a:r>
              <a:rPr lang="zh-CN" altLang="en-US" sz="1800" dirty="0"/>
              <a:t>的方式</a:t>
            </a:r>
            <a:r>
              <a:rPr lang="en-US" altLang="zh-CN" sz="1800" dirty="0"/>
              <a:t> update performance </a:t>
            </a:r>
            <a:r>
              <a:rPr lang="zh-CN" altLang="en-US" sz="1800" dirty="0"/>
              <a:t>會比較不好</a:t>
            </a:r>
            <a:r>
              <a:rPr lang="en-US" altLang="zh-CN" sz="1800" dirty="0"/>
              <a:t>.</a:t>
            </a:r>
            <a:endParaRPr lang="en" altLang="zh-TW" sz="1800" dirty="0"/>
          </a:p>
          <a:p>
            <a:pPr lvl="1"/>
            <a:r>
              <a:rPr lang="en" altLang="zh-TW" sz="1600" dirty="0"/>
              <a:t>Setting and removing an element by position and removing </a:t>
            </a:r>
            <a:r>
              <a:rPr lang="en" altLang="zh-TW" sz="1600" dirty="0" err="1"/>
              <a:t>occurences</a:t>
            </a:r>
            <a:r>
              <a:rPr lang="en" altLang="zh-TW" sz="1600" dirty="0"/>
              <a:t> of particular values incur an internal </a:t>
            </a:r>
            <a:r>
              <a:rPr lang="en" altLang="zh-TW" sz="1600" i="1" dirty="0"/>
              <a:t>read-before-write</a:t>
            </a:r>
            <a:r>
              <a:rPr lang="en" altLang="zh-TW" sz="1600" dirty="0"/>
              <a:t>. These operations will run slowly and use more resources than usual updates (with the exclusion of conditional write that have their own cost).</a:t>
            </a:r>
            <a:endParaRPr kumimoji="1" lang="zh-TW" altLang="en-US" sz="1600" dirty="0"/>
          </a:p>
        </p:txBody>
      </p:sp>
      <p:grpSp>
        <p:nvGrpSpPr>
          <p:cNvPr id="9" name="群組 8">
            <a:extLst>
              <a:ext uri="{FF2B5EF4-FFF2-40B4-BE49-F238E27FC236}">
                <a16:creationId xmlns:a16="http://schemas.microsoft.com/office/drawing/2014/main" id="{81B6E7D2-7EA3-414E-B336-E5223D775599}"/>
              </a:ext>
            </a:extLst>
          </p:cNvPr>
          <p:cNvGrpSpPr/>
          <p:nvPr/>
        </p:nvGrpSpPr>
        <p:grpSpPr>
          <a:xfrm>
            <a:off x="838201" y="2828780"/>
            <a:ext cx="9220200" cy="3923289"/>
            <a:chOff x="838200" y="2289136"/>
            <a:chExt cx="10374443" cy="4414431"/>
          </a:xfrm>
        </p:grpSpPr>
        <p:pic>
          <p:nvPicPr>
            <p:cNvPr id="7" name="圖片 6">
              <a:extLst>
                <a:ext uri="{FF2B5EF4-FFF2-40B4-BE49-F238E27FC236}">
                  <a16:creationId xmlns:a16="http://schemas.microsoft.com/office/drawing/2014/main" id="{84FF9230-D85A-DA46-A921-41AFBE1BAC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89136"/>
              <a:ext cx="10374443" cy="4414431"/>
            </a:xfrm>
            <a:prstGeom prst="rect">
              <a:avLst/>
            </a:prstGeom>
          </p:spPr>
        </p:pic>
        <p:sp>
          <p:nvSpPr>
            <p:cNvPr id="8" name="矩形 7">
              <a:extLst>
                <a:ext uri="{FF2B5EF4-FFF2-40B4-BE49-F238E27FC236}">
                  <a16:creationId xmlns:a16="http://schemas.microsoft.com/office/drawing/2014/main" id="{A36281C6-799A-3A49-B3B6-3A4F99F4EE9B}"/>
                </a:ext>
              </a:extLst>
            </p:cNvPr>
            <p:cNvSpPr/>
            <p:nvPr/>
          </p:nvSpPr>
          <p:spPr>
            <a:xfrm>
              <a:off x="6287953" y="4193382"/>
              <a:ext cx="2136519" cy="348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767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428D6-B8C1-3C48-9604-67E258981274}"/>
              </a:ext>
            </a:extLst>
          </p:cNvPr>
          <p:cNvSpPr>
            <a:spLocks noGrp="1"/>
          </p:cNvSpPr>
          <p:nvPr>
            <p:ph type="title"/>
          </p:nvPr>
        </p:nvSpPr>
        <p:spPr/>
        <p:txBody>
          <a:bodyPr/>
          <a:lstStyle/>
          <a:p>
            <a:r>
              <a:rPr lang="en" altLang="zh-TW" dirty="0"/>
              <a:t>Definitions: Identifiers and keywords</a:t>
            </a:r>
            <a:endParaRPr kumimoji="1" lang="zh-TW" altLang="en-US" dirty="0"/>
          </a:p>
        </p:txBody>
      </p:sp>
      <p:sp>
        <p:nvSpPr>
          <p:cNvPr id="3" name="內容版面配置區 2">
            <a:extLst>
              <a:ext uri="{FF2B5EF4-FFF2-40B4-BE49-F238E27FC236}">
                <a16:creationId xmlns:a16="http://schemas.microsoft.com/office/drawing/2014/main" id="{12DF7C62-61D6-564D-94E6-6B068D5F1849}"/>
              </a:ext>
            </a:extLst>
          </p:cNvPr>
          <p:cNvSpPr>
            <a:spLocks noGrp="1"/>
          </p:cNvSpPr>
          <p:nvPr>
            <p:ph idx="1"/>
          </p:nvPr>
        </p:nvSpPr>
        <p:spPr/>
        <p:txBody>
          <a:bodyPr/>
          <a:lstStyle/>
          <a:p>
            <a:r>
              <a:rPr lang="en" altLang="zh-TW" dirty="0"/>
              <a:t>Identifiers and (unquoted) keywords are case insensitive. Thus </a:t>
            </a:r>
            <a:r>
              <a:rPr lang="en" altLang="zh-TW" dirty="0">
                <a:solidFill>
                  <a:srgbClr val="FF2F92"/>
                </a:solidFill>
              </a:rPr>
              <a:t>SELECT</a:t>
            </a:r>
            <a:r>
              <a:rPr lang="en" altLang="zh-TW" dirty="0"/>
              <a:t> is the same than </a:t>
            </a:r>
            <a:r>
              <a:rPr lang="en" altLang="zh-TW" dirty="0">
                <a:solidFill>
                  <a:srgbClr val="FF2F92"/>
                </a:solidFill>
              </a:rPr>
              <a:t>select</a:t>
            </a:r>
            <a:r>
              <a:rPr lang="en" altLang="zh-TW" dirty="0"/>
              <a:t> or </a:t>
            </a:r>
            <a:r>
              <a:rPr lang="en" altLang="zh-TW" dirty="0" err="1">
                <a:solidFill>
                  <a:srgbClr val="FF2F92"/>
                </a:solidFill>
              </a:rPr>
              <a:t>sElEcT</a:t>
            </a:r>
            <a:r>
              <a:rPr lang="en" altLang="zh-TW" dirty="0"/>
              <a:t>, and </a:t>
            </a:r>
            <a:r>
              <a:rPr lang="en" altLang="zh-TW" dirty="0" err="1">
                <a:solidFill>
                  <a:srgbClr val="FF2F92"/>
                </a:solidFill>
              </a:rPr>
              <a:t>myId</a:t>
            </a:r>
            <a:r>
              <a:rPr lang="en" altLang="zh-TW" dirty="0"/>
              <a:t> is the same than </a:t>
            </a:r>
            <a:r>
              <a:rPr lang="en" altLang="zh-TW" dirty="0" err="1">
                <a:solidFill>
                  <a:srgbClr val="FF2F92"/>
                </a:solidFill>
              </a:rPr>
              <a:t>myid</a:t>
            </a:r>
            <a:r>
              <a:rPr lang="en" altLang="zh-TW" dirty="0"/>
              <a:t> or </a:t>
            </a:r>
            <a:r>
              <a:rPr lang="en" altLang="zh-TW" dirty="0">
                <a:solidFill>
                  <a:srgbClr val="FF2F92"/>
                </a:solidFill>
              </a:rPr>
              <a:t>MYID</a:t>
            </a:r>
            <a:r>
              <a:rPr lang="en" altLang="zh-TW" dirty="0"/>
              <a:t>.</a:t>
            </a:r>
          </a:p>
          <a:p>
            <a:r>
              <a:rPr lang="en" altLang="zh-TW" i="1" dirty="0"/>
              <a:t>quoted identifier</a:t>
            </a:r>
            <a:r>
              <a:rPr lang="en" altLang="zh-TW" dirty="0"/>
              <a:t> defined by enclosing an arbitrary sequence of characters (non-empty) in </a:t>
            </a:r>
            <a:r>
              <a:rPr lang="en" altLang="zh-TW" dirty="0">
                <a:solidFill>
                  <a:srgbClr val="FF2F92"/>
                </a:solidFill>
              </a:rPr>
              <a:t>double-quotes(")</a:t>
            </a:r>
            <a:r>
              <a:rPr lang="en" altLang="zh-TW" dirty="0"/>
              <a:t>. Quoted identifiers are never keywords.</a:t>
            </a:r>
          </a:p>
          <a:p>
            <a:r>
              <a:rPr lang="en" altLang="zh-TW" dirty="0">
                <a:solidFill>
                  <a:srgbClr val="FF2F92"/>
                </a:solidFill>
              </a:rPr>
              <a:t>CQL supports </a:t>
            </a:r>
            <a:r>
              <a:rPr lang="en" altLang="zh-TW" i="1" dirty="0">
                <a:solidFill>
                  <a:srgbClr val="FF2F92"/>
                </a:solidFill>
              </a:rPr>
              <a:t>prepared statements</a:t>
            </a:r>
            <a:r>
              <a:rPr lang="en" altLang="zh-TW" dirty="0"/>
              <a:t>. Prepared statements are an optimization that allows to parse a query only once but execute it multiple times with different concrete values.</a:t>
            </a:r>
          </a:p>
          <a:p>
            <a:pPr lvl="1"/>
            <a:r>
              <a:rPr lang="en" altLang="zh-TW" dirty="0"/>
              <a:t>A bind marker can be either </a:t>
            </a:r>
            <a:r>
              <a:rPr lang="en" altLang="zh-TW" dirty="0">
                <a:solidFill>
                  <a:srgbClr val="FF2F92"/>
                </a:solidFill>
              </a:rPr>
              <a:t>anonymous (?)</a:t>
            </a:r>
            <a:r>
              <a:rPr lang="en" altLang="zh-TW" dirty="0"/>
              <a:t> or named </a:t>
            </a:r>
            <a:r>
              <a:rPr lang="en" altLang="zh-TW" dirty="0">
                <a:solidFill>
                  <a:srgbClr val="FF2F92"/>
                </a:solidFill>
              </a:rPr>
              <a:t>(:</a:t>
            </a:r>
            <a:r>
              <a:rPr lang="en" altLang="zh-TW" dirty="0" err="1">
                <a:solidFill>
                  <a:srgbClr val="FF2F92"/>
                </a:solidFill>
              </a:rPr>
              <a:t>some_name</a:t>
            </a:r>
            <a:r>
              <a:rPr lang="en" altLang="zh-TW" dirty="0">
                <a:solidFill>
                  <a:srgbClr val="FF2F92"/>
                </a:solidFill>
              </a:rPr>
              <a:t>)</a:t>
            </a:r>
            <a:r>
              <a:rPr lang="en" altLang="zh-TW" dirty="0"/>
              <a:t>.</a:t>
            </a:r>
            <a:endParaRPr kumimoji="1" lang="zh-TW" altLang="en-US" dirty="0"/>
          </a:p>
        </p:txBody>
      </p:sp>
    </p:spTree>
    <p:extLst>
      <p:ext uri="{BB962C8B-B14F-4D97-AF65-F5344CB8AC3E}">
        <p14:creationId xmlns:p14="http://schemas.microsoft.com/office/powerpoint/2010/main" val="2238585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A95973-48A3-EC44-A6DB-AF44F55652C8}"/>
              </a:ext>
            </a:extLst>
          </p:cNvPr>
          <p:cNvSpPr>
            <a:spLocks noGrp="1"/>
          </p:cNvSpPr>
          <p:nvPr>
            <p:ph type="title"/>
          </p:nvPr>
        </p:nvSpPr>
        <p:spPr/>
        <p:txBody>
          <a:bodyPr/>
          <a:lstStyle/>
          <a:p>
            <a:r>
              <a:rPr lang="en" altLang="zh-TW" dirty="0"/>
              <a:t>UDT (User-Defined Types)</a:t>
            </a:r>
            <a:endParaRPr kumimoji="1" lang="zh-TW" altLang="en-US" dirty="0"/>
          </a:p>
        </p:txBody>
      </p:sp>
      <p:sp>
        <p:nvSpPr>
          <p:cNvPr id="3" name="內容版面配置區 2">
            <a:extLst>
              <a:ext uri="{FF2B5EF4-FFF2-40B4-BE49-F238E27FC236}">
                <a16:creationId xmlns:a16="http://schemas.microsoft.com/office/drawing/2014/main" id="{A33C6DEA-C417-4744-9D7D-EBA70E9D22CD}"/>
              </a:ext>
            </a:extLst>
          </p:cNvPr>
          <p:cNvSpPr>
            <a:spLocks noGrp="1"/>
          </p:cNvSpPr>
          <p:nvPr>
            <p:ph idx="1"/>
          </p:nvPr>
        </p:nvSpPr>
        <p:spPr/>
        <p:txBody>
          <a:bodyPr/>
          <a:lstStyle/>
          <a:p>
            <a:r>
              <a:rPr kumimoji="1" lang="en" altLang="zh-TW" dirty="0"/>
              <a:t>CREATE TYPE phone (</a:t>
            </a:r>
            <a:r>
              <a:rPr kumimoji="1" lang="en" altLang="zh-TW" dirty="0" err="1"/>
              <a:t>country_code</a:t>
            </a:r>
            <a:r>
              <a:rPr kumimoji="1" lang="en" altLang="zh-TW" dirty="0"/>
              <a:t> </a:t>
            </a:r>
            <a:r>
              <a:rPr kumimoji="1" lang="en" altLang="zh-TW" dirty="0" err="1"/>
              <a:t>int</a:t>
            </a:r>
            <a:r>
              <a:rPr kumimoji="1" lang="en" altLang="zh-TW" dirty="0"/>
              <a:t>, number text);</a:t>
            </a:r>
          </a:p>
          <a:p>
            <a:r>
              <a:rPr kumimoji="1" lang="en" altLang="zh-TW" dirty="0"/>
              <a:t>ALTER TABLE </a:t>
            </a:r>
            <a:r>
              <a:rPr kumimoji="1" lang="en" altLang="zh-TW" dirty="0" err="1"/>
              <a:t>test_keyspace.test_table</a:t>
            </a:r>
            <a:r>
              <a:rPr kumimoji="1" lang="en" altLang="zh-TW" dirty="0"/>
              <a:t> ADD </a:t>
            </a:r>
            <a:r>
              <a:rPr kumimoji="1" lang="en" altLang="zh-TW" dirty="0" err="1"/>
              <a:t>contactinfo</a:t>
            </a:r>
            <a:r>
              <a:rPr kumimoji="1" lang="en" altLang="zh-TW" dirty="0"/>
              <a:t> phone;</a:t>
            </a:r>
          </a:p>
          <a:p>
            <a:r>
              <a:rPr kumimoji="1" lang="en" altLang="zh-TW" dirty="0"/>
              <a:t>UPDATE </a:t>
            </a:r>
            <a:r>
              <a:rPr kumimoji="1" lang="en" altLang="zh-TW" dirty="0" err="1"/>
              <a:t>test_keyspace.test_table</a:t>
            </a:r>
            <a:r>
              <a:rPr kumimoji="1" lang="en" altLang="zh-TW" dirty="0"/>
              <a:t> SET </a:t>
            </a:r>
            <a:r>
              <a:rPr kumimoji="1" lang="en" altLang="zh-TW" dirty="0" err="1"/>
              <a:t>contactinfo</a:t>
            </a:r>
            <a:r>
              <a:rPr kumimoji="1" lang="en" altLang="zh-TW" dirty="0"/>
              <a:t> = {</a:t>
            </a:r>
            <a:r>
              <a:rPr kumimoji="1" lang="en" altLang="zh-TW" dirty="0" err="1"/>
              <a:t>country_code</a:t>
            </a:r>
            <a:r>
              <a:rPr kumimoji="1" lang="en" altLang="zh-TW" dirty="0"/>
              <a:t>: 300, number: '333-3333'} WHERE number=10504 and name='Bee’;</a:t>
            </a:r>
          </a:p>
          <a:p>
            <a:pPr lvl="1"/>
            <a:r>
              <a:rPr kumimoji="1" lang="en-US" altLang="zh-TW" dirty="0"/>
              <a:t>Do not add quote “”, add quote will be read by Map type</a:t>
            </a:r>
            <a:endParaRPr kumimoji="1" lang="en" altLang="zh-TW" dirty="0"/>
          </a:p>
        </p:txBody>
      </p:sp>
      <p:pic>
        <p:nvPicPr>
          <p:cNvPr id="4" name="圖片 3">
            <a:extLst>
              <a:ext uri="{FF2B5EF4-FFF2-40B4-BE49-F238E27FC236}">
                <a16:creationId xmlns:a16="http://schemas.microsoft.com/office/drawing/2014/main" id="{5FFEC8D2-925A-5240-AB17-BD5AA21AB4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4102847"/>
            <a:ext cx="11183911" cy="2558933"/>
          </a:xfrm>
          <a:prstGeom prst="rect">
            <a:avLst/>
          </a:prstGeom>
        </p:spPr>
      </p:pic>
    </p:spTree>
    <p:extLst>
      <p:ext uri="{BB962C8B-B14F-4D97-AF65-F5344CB8AC3E}">
        <p14:creationId xmlns:p14="http://schemas.microsoft.com/office/powerpoint/2010/main" val="143865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4207BB-AFE1-444A-9F41-A9C5150EEEF7}"/>
              </a:ext>
            </a:extLst>
          </p:cNvPr>
          <p:cNvSpPr>
            <a:spLocks noGrp="1"/>
          </p:cNvSpPr>
          <p:nvPr>
            <p:ph type="title"/>
          </p:nvPr>
        </p:nvSpPr>
        <p:spPr/>
        <p:txBody>
          <a:bodyPr/>
          <a:lstStyle/>
          <a:p>
            <a:r>
              <a:rPr lang="en" altLang="zh-TW" dirty="0"/>
              <a:t>UDT (User-Defined Types)</a:t>
            </a:r>
            <a:endParaRPr kumimoji="1" lang="zh-TW" altLang="en-US" dirty="0"/>
          </a:p>
        </p:txBody>
      </p:sp>
      <p:sp>
        <p:nvSpPr>
          <p:cNvPr id="3" name="內容版面配置區 2">
            <a:extLst>
              <a:ext uri="{FF2B5EF4-FFF2-40B4-BE49-F238E27FC236}">
                <a16:creationId xmlns:a16="http://schemas.microsoft.com/office/drawing/2014/main" id="{7DD46367-AE6E-0E44-A48C-9554A919B20D}"/>
              </a:ext>
            </a:extLst>
          </p:cNvPr>
          <p:cNvSpPr>
            <a:spLocks noGrp="1"/>
          </p:cNvSpPr>
          <p:nvPr>
            <p:ph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contactinfo</a:t>
            </a:r>
            <a:r>
              <a:rPr kumimoji="1" lang="en" altLang="zh-TW" dirty="0"/>
              <a:t> = {</a:t>
            </a:r>
            <a:r>
              <a:rPr kumimoji="1" lang="en" altLang="zh-TW" dirty="0" err="1"/>
              <a:t>country_code</a:t>
            </a:r>
            <a:r>
              <a:rPr kumimoji="1" lang="en" altLang="zh-TW" dirty="0"/>
              <a:t>: 300, number: '333-3333'} WHERE number=10504 and name='Bee';</a:t>
            </a:r>
            <a:endParaRPr kumimoji="1" lang="zh-TW" altLang="en-US" dirty="0"/>
          </a:p>
        </p:txBody>
      </p:sp>
      <p:grpSp>
        <p:nvGrpSpPr>
          <p:cNvPr id="9" name="群組 8">
            <a:extLst>
              <a:ext uri="{FF2B5EF4-FFF2-40B4-BE49-F238E27FC236}">
                <a16:creationId xmlns:a16="http://schemas.microsoft.com/office/drawing/2014/main" id="{0EAABB83-1305-DD43-BCEC-2FE07B7F9238}"/>
              </a:ext>
            </a:extLst>
          </p:cNvPr>
          <p:cNvGrpSpPr/>
          <p:nvPr/>
        </p:nvGrpSpPr>
        <p:grpSpPr>
          <a:xfrm>
            <a:off x="838201" y="2691998"/>
            <a:ext cx="9445052" cy="4045094"/>
            <a:chOff x="838201" y="2691998"/>
            <a:chExt cx="9445052" cy="4045094"/>
          </a:xfrm>
        </p:grpSpPr>
        <p:pic>
          <p:nvPicPr>
            <p:cNvPr id="4" name="圖片 3">
              <a:extLst>
                <a:ext uri="{FF2B5EF4-FFF2-40B4-BE49-F238E27FC236}">
                  <a16:creationId xmlns:a16="http://schemas.microsoft.com/office/drawing/2014/main" id="{4EF11301-6772-2B46-A6AD-B66FA8A38A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1" y="2691998"/>
              <a:ext cx="9445052" cy="4045094"/>
            </a:xfrm>
            <a:prstGeom prst="rect">
              <a:avLst/>
            </a:prstGeom>
          </p:spPr>
        </p:pic>
        <p:sp>
          <p:nvSpPr>
            <p:cNvPr id="6" name="矩形 5">
              <a:extLst>
                <a:ext uri="{FF2B5EF4-FFF2-40B4-BE49-F238E27FC236}">
                  <a16:creationId xmlns:a16="http://schemas.microsoft.com/office/drawing/2014/main" id="{48ECC6E9-7EC8-554B-9BFF-CC76780576BB}"/>
                </a:ext>
              </a:extLst>
            </p:cNvPr>
            <p:cNvSpPr/>
            <p:nvPr/>
          </p:nvSpPr>
          <p:spPr>
            <a:xfrm>
              <a:off x="5831524" y="4461203"/>
              <a:ext cx="2802810" cy="290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B791429D-D7C6-004F-965E-1CED2DC71067}"/>
                </a:ext>
              </a:extLst>
            </p:cNvPr>
            <p:cNvSpPr/>
            <p:nvPr/>
          </p:nvSpPr>
          <p:spPr>
            <a:xfrm>
              <a:off x="4107305" y="3532064"/>
              <a:ext cx="1846288" cy="245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F2636325-2745-8E47-8C18-8BB1CB41BC93}"/>
                </a:ext>
              </a:extLst>
            </p:cNvPr>
            <p:cNvSpPr/>
            <p:nvPr/>
          </p:nvSpPr>
          <p:spPr>
            <a:xfrm>
              <a:off x="4107305" y="5783087"/>
              <a:ext cx="1846288" cy="245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715488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6BA45C-4E82-F947-8EA7-A2AAFAB94A71}"/>
              </a:ext>
            </a:extLst>
          </p:cNvPr>
          <p:cNvSpPr>
            <a:spLocks noGrp="1"/>
          </p:cNvSpPr>
          <p:nvPr>
            <p:ph type="title"/>
          </p:nvPr>
        </p:nvSpPr>
        <p:spPr/>
        <p:txBody>
          <a:bodyPr/>
          <a:lstStyle/>
          <a:p>
            <a:r>
              <a:rPr lang="en" altLang="zh-TW" dirty="0"/>
              <a:t>UDT (User-Defined Types)</a:t>
            </a:r>
            <a:endParaRPr kumimoji="1" lang="zh-TW" altLang="en-US" dirty="0"/>
          </a:p>
        </p:txBody>
      </p:sp>
      <p:sp>
        <p:nvSpPr>
          <p:cNvPr id="3" name="內容版面配置區 2">
            <a:extLst>
              <a:ext uri="{FF2B5EF4-FFF2-40B4-BE49-F238E27FC236}">
                <a16:creationId xmlns:a16="http://schemas.microsoft.com/office/drawing/2014/main" id="{0ADAED79-B090-BC47-BC25-7CF7609EF062}"/>
              </a:ext>
            </a:extLst>
          </p:cNvPr>
          <p:cNvSpPr>
            <a:spLocks noGrp="1"/>
          </p:cNvSpPr>
          <p:nvPr>
            <p:ph idx="1"/>
          </p:nvPr>
        </p:nvSpPr>
        <p:spPr/>
        <p:txBody>
          <a:bodyPr/>
          <a:lstStyle/>
          <a:p>
            <a:r>
              <a:rPr kumimoji="1" lang="en" altLang="zh-TW" dirty="0"/>
              <a:t>ALTER TABLE </a:t>
            </a:r>
            <a:r>
              <a:rPr kumimoji="1" lang="en" altLang="zh-TW" dirty="0" err="1"/>
              <a:t>test_keyspace.test_table</a:t>
            </a:r>
            <a:r>
              <a:rPr kumimoji="1" lang="en" altLang="zh-TW" dirty="0"/>
              <a:t> ADD </a:t>
            </a:r>
            <a:r>
              <a:rPr kumimoji="1" lang="en" altLang="zh-TW" dirty="0" err="1"/>
              <a:t>testfrozen</a:t>
            </a:r>
            <a:r>
              <a:rPr kumimoji="1" lang="en" altLang="zh-TW" dirty="0"/>
              <a:t> </a:t>
            </a:r>
            <a:r>
              <a:rPr kumimoji="1" lang="en" altLang="zh-TW" dirty="0">
                <a:solidFill>
                  <a:srgbClr val="FF2F92"/>
                </a:solidFill>
              </a:rPr>
              <a:t>frozen</a:t>
            </a:r>
            <a:r>
              <a:rPr kumimoji="1" lang="en" altLang="zh-TW" dirty="0"/>
              <a:t>&lt;phone&gt;;</a:t>
            </a:r>
          </a:p>
          <a:p>
            <a:r>
              <a:rPr kumimoji="1" lang="en" altLang="zh-TW" dirty="0"/>
              <a:t>UPDATE </a:t>
            </a:r>
            <a:r>
              <a:rPr kumimoji="1" lang="en" altLang="zh-TW" dirty="0" err="1"/>
              <a:t>test_keyspace.test_table</a:t>
            </a:r>
            <a:r>
              <a:rPr kumimoji="1" lang="en" altLang="zh-TW" dirty="0"/>
              <a:t> SET </a:t>
            </a:r>
            <a:r>
              <a:rPr kumimoji="1" lang="en" altLang="zh-TW" dirty="0" err="1"/>
              <a:t>testfrozen</a:t>
            </a:r>
            <a:r>
              <a:rPr kumimoji="1" lang="en" altLang="zh-TW" dirty="0"/>
              <a:t> = {</a:t>
            </a:r>
            <a:r>
              <a:rPr kumimoji="1" lang="en" altLang="zh-TW" dirty="0" err="1"/>
              <a:t>country_code</a:t>
            </a:r>
            <a:r>
              <a:rPr kumimoji="1" lang="en" altLang="zh-TW" dirty="0"/>
              <a:t>: 100, number: '543-3111'} WHERE number=10502 and name='Tim';</a:t>
            </a:r>
          </a:p>
          <a:p>
            <a:r>
              <a:rPr kumimoji="1" lang="en" altLang="zh-TW" dirty="0">
                <a:solidFill>
                  <a:srgbClr val="FF2F92"/>
                </a:solidFill>
              </a:rPr>
              <a:t>Frozen Error =&gt;</a:t>
            </a:r>
            <a:r>
              <a:rPr kumimoji="1" lang="en" altLang="zh-TW" dirty="0"/>
              <a:t> UPDATE </a:t>
            </a:r>
            <a:r>
              <a:rPr kumimoji="1" lang="en" altLang="zh-TW" dirty="0" err="1"/>
              <a:t>test_keyspace.test_table</a:t>
            </a:r>
            <a:r>
              <a:rPr kumimoji="1" lang="en" altLang="zh-TW" dirty="0"/>
              <a:t> SET </a:t>
            </a:r>
            <a:r>
              <a:rPr kumimoji="1" lang="en" altLang="zh-TW" dirty="0" err="1"/>
              <a:t>testfrozen.number</a:t>
            </a:r>
            <a:r>
              <a:rPr kumimoji="1" lang="en" altLang="zh-TW" dirty="0"/>
              <a:t> = '333-3333' WHERE number=10502 and name='Tim';</a:t>
            </a:r>
            <a:endParaRPr kumimoji="1" lang="zh-TW" altLang="en-US" dirty="0"/>
          </a:p>
          <a:p>
            <a:endParaRPr kumimoji="1" lang="zh-TW" altLang="en-US" dirty="0"/>
          </a:p>
        </p:txBody>
      </p:sp>
      <p:grpSp>
        <p:nvGrpSpPr>
          <p:cNvPr id="6" name="群組 5">
            <a:extLst>
              <a:ext uri="{FF2B5EF4-FFF2-40B4-BE49-F238E27FC236}">
                <a16:creationId xmlns:a16="http://schemas.microsoft.com/office/drawing/2014/main" id="{B04DBE07-F267-0245-A3B9-F930CB9B618F}"/>
              </a:ext>
            </a:extLst>
          </p:cNvPr>
          <p:cNvGrpSpPr/>
          <p:nvPr/>
        </p:nvGrpSpPr>
        <p:grpSpPr>
          <a:xfrm>
            <a:off x="838200" y="4470074"/>
            <a:ext cx="11198902" cy="2250627"/>
            <a:chOff x="838200" y="4470074"/>
            <a:chExt cx="11198902" cy="2250627"/>
          </a:xfrm>
        </p:grpSpPr>
        <p:pic>
          <p:nvPicPr>
            <p:cNvPr id="4" name="圖片 3">
              <a:extLst>
                <a:ext uri="{FF2B5EF4-FFF2-40B4-BE49-F238E27FC236}">
                  <a16:creationId xmlns:a16="http://schemas.microsoft.com/office/drawing/2014/main" id="{A0C3E305-64B0-174E-84E0-7B5852F962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4470074"/>
              <a:ext cx="11198902" cy="2250627"/>
            </a:xfrm>
            <a:prstGeom prst="rect">
              <a:avLst/>
            </a:prstGeom>
          </p:spPr>
        </p:pic>
        <p:sp>
          <p:nvSpPr>
            <p:cNvPr id="5" name="矩形 4">
              <a:extLst>
                <a:ext uri="{FF2B5EF4-FFF2-40B4-BE49-F238E27FC236}">
                  <a16:creationId xmlns:a16="http://schemas.microsoft.com/office/drawing/2014/main" id="{7E090788-79DD-CC47-92DF-033556C42FD5}"/>
                </a:ext>
              </a:extLst>
            </p:cNvPr>
            <p:cNvSpPr/>
            <p:nvPr/>
          </p:nvSpPr>
          <p:spPr>
            <a:xfrm>
              <a:off x="838200" y="6176963"/>
              <a:ext cx="11198902" cy="543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7" name="矩形 6">
            <a:extLst>
              <a:ext uri="{FF2B5EF4-FFF2-40B4-BE49-F238E27FC236}">
                <a16:creationId xmlns:a16="http://schemas.microsoft.com/office/drawing/2014/main" id="{8A8D8C58-F539-014F-94B9-55AFBBD2E697}"/>
              </a:ext>
            </a:extLst>
          </p:cNvPr>
          <p:cNvSpPr/>
          <p:nvPr/>
        </p:nvSpPr>
        <p:spPr>
          <a:xfrm>
            <a:off x="6880487" y="250849"/>
            <a:ext cx="5011713" cy="1477328"/>
          </a:xfrm>
          <a:prstGeom prst="rect">
            <a:avLst/>
          </a:prstGeom>
          <a:ln>
            <a:solidFill>
              <a:schemeClr val="tx1"/>
            </a:solidFill>
          </a:ln>
        </p:spPr>
        <p:txBody>
          <a:bodyPr wrap="square">
            <a:spAutoFit/>
          </a:bodyPr>
          <a:lstStyle/>
          <a:p>
            <a:r>
              <a:rPr lang="en" altLang="zh-TW" b="1" dirty="0">
                <a:solidFill>
                  <a:srgbClr val="374C51"/>
                </a:solidFill>
                <a:latin typeface="HelveticaNeueLTStd-Roman"/>
              </a:rPr>
              <a:t>Frozen </a:t>
            </a:r>
            <a:r>
              <a:rPr lang="zh-CN" altLang="en-US" b="1" dirty="0">
                <a:solidFill>
                  <a:srgbClr val="374C51"/>
                </a:solidFill>
                <a:latin typeface="HelveticaNeueLTStd-Roman"/>
              </a:rPr>
              <a:t>說明</a:t>
            </a:r>
            <a:r>
              <a:rPr lang="en-US" altLang="zh-CN" b="1" dirty="0">
                <a:solidFill>
                  <a:srgbClr val="374C51"/>
                </a:solidFill>
                <a:latin typeface="HelveticaNeueLTStd-Roman"/>
              </a:rPr>
              <a:t>: </a:t>
            </a:r>
            <a:r>
              <a:rPr lang="en" altLang="zh-TW" b="0" i="0" dirty="0">
                <a:solidFill>
                  <a:srgbClr val="374C51"/>
                </a:solidFill>
                <a:effectLst/>
                <a:latin typeface="HelveticaNeueLTStd-Roman"/>
              </a:rPr>
              <a:t>A frozen value serializes multiple components into a single value. Non-frozen types allow updates to individual fields. Apache Cassandra™ treats the value of a frozen type as a blob. The entire value must be overwritten.</a:t>
            </a:r>
            <a:endParaRPr lang="zh-TW" altLang="en-US" dirty="0"/>
          </a:p>
        </p:txBody>
      </p:sp>
    </p:spTree>
    <p:extLst>
      <p:ext uri="{BB962C8B-B14F-4D97-AF65-F5344CB8AC3E}">
        <p14:creationId xmlns:p14="http://schemas.microsoft.com/office/powerpoint/2010/main" val="2063501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F8E7C9-11EE-FC4F-AA84-112ADB1392E2}"/>
              </a:ext>
            </a:extLst>
          </p:cNvPr>
          <p:cNvSpPr>
            <a:spLocks noGrp="1"/>
          </p:cNvSpPr>
          <p:nvPr>
            <p:ph type="title"/>
          </p:nvPr>
        </p:nvSpPr>
        <p:spPr/>
        <p:txBody>
          <a:bodyPr/>
          <a:lstStyle/>
          <a:p>
            <a:r>
              <a:rPr kumimoji="1" lang="en-US" altLang="zh-TW" dirty="0"/>
              <a:t>Reference</a:t>
            </a:r>
            <a:endParaRPr kumimoji="1" lang="zh-TW" altLang="en-US" dirty="0"/>
          </a:p>
        </p:txBody>
      </p:sp>
      <p:sp>
        <p:nvSpPr>
          <p:cNvPr id="3" name="內容版面配置區 2">
            <a:extLst>
              <a:ext uri="{FF2B5EF4-FFF2-40B4-BE49-F238E27FC236}">
                <a16:creationId xmlns:a16="http://schemas.microsoft.com/office/drawing/2014/main" id="{9ACFE5BE-DF67-A142-A713-FEE7682D8BE8}"/>
              </a:ext>
            </a:extLst>
          </p:cNvPr>
          <p:cNvSpPr>
            <a:spLocks noGrp="1"/>
          </p:cNvSpPr>
          <p:nvPr>
            <p:ph idx="1"/>
          </p:nvPr>
        </p:nvSpPr>
        <p:spPr/>
        <p:txBody>
          <a:bodyPr>
            <a:normAutofit fontScale="92500" lnSpcReduction="10000"/>
          </a:bodyPr>
          <a:lstStyle/>
          <a:p>
            <a:r>
              <a:rPr lang="en" altLang="zh-TW" dirty="0"/>
              <a:t>C</a:t>
            </a:r>
            <a:r>
              <a:rPr lang="zh-TW" altLang="en-US" dirty="0"/>
              <a:t>assandra</a:t>
            </a:r>
            <a:r>
              <a:rPr lang="en-US" altLang="zh-TW" dirty="0"/>
              <a:t> document: </a:t>
            </a:r>
            <a:r>
              <a:rPr lang="zh-TW" altLang="en-US" dirty="0">
                <a:hlinkClick r:id="rId2"/>
              </a:rPr>
              <a:t>https://cassandra.apache.org/doc/latest/cassandra/cql/index.html</a:t>
            </a:r>
            <a:r>
              <a:rPr lang="en-US" altLang="zh-TW" dirty="0"/>
              <a:t> </a:t>
            </a:r>
          </a:p>
          <a:p>
            <a:r>
              <a:rPr lang="en" altLang="zh-TW" dirty="0"/>
              <a:t>Counter: </a:t>
            </a:r>
            <a:r>
              <a:rPr lang="en" altLang="zh-TW" dirty="0">
                <a:hlinkClick r:id="rId3"/>
              </a:rPr>
              <a:t>https://www.cnblogs.com/didda/p/4789013.html</a:t>
            </a:r>
            <a:endParaRPr lang="en" altLang="zh-TW" dirty="0"/>
          </a:p>
          <a:p>
            <a:r>
              <a:rPr lang="en" altLang="zh-TW" dirty="0"/>
              <a:t>Duration: </a:t>
            </a:r>
            <a:r>
              <a:rPr lang="en" altLang="zh-TW" dirty="0">
                <a:hlinkClick r:id="rId4"/>
              </a:rPr>
              <a:t>https://docs.datastax.com/en/dse/5.1/cql/cql/cql_reference/upsertDates.html</a:t>
            </a:r>
            <a:r>
              <a:rPr lang="en" altLang="zh-TW" dirty="0"/>
              <a:t> </a:t>
            </a:r>
          </a:p>
          <a:p>
            <a:r>
              <a:rPr lang="en" altLang="zh-TW" dirty="0"/>
              <a:t>UDT: </a:t>
            </a:r>
            <a:r>
              <a:rPr lang="en" altLang="zh-TW" dirty="0">
                <a:hlinkClick r:id="rId5"/>
              </a:rPr>
              <a:t>https://stackoverflow.com/questions/42532743/cassandra-frozen-keyword-meaning</a:t>
            </a:r>
            <a:r>
              <a:rPr lang="en" altLang="zh-TW" dirty="0"/>
              <a:t> </a:t>
            </a:r>
          </a:p>
          <a:p>
            <a:r>
              <a:rPr lang="en" altLang="zh-TW" dirty="0" err="1"/>
              <a:t>SimpleStrategy</a:t>
            </a:r>
            <a:r>
              <a:rPr lang="en" altLang="zh-TW" dirty="0"/>
              <a:t> vs </a:t>
            </a:r>
            <a:r>
              <a:rPr lang="en" altLang="zh-TW" dirty="0" err="1"/>
              <a:t>NetworkTopologyStrategy</a:t>
            </a:r>
            <a:r>
              <a:rPr lang="en" altLang="zh-TW" dirty="0"/>
              <a:t>: </a:t>
            </a:r>
            <a:r>
              <a:rPr lang="en" altLang="zh-TW" dirty="0">
                <a:hlinkClick r:id="rId6"/>
              </a:rPr>
              <a:t>http://cooperbear2.blogspot.com/2018/08/cassandra-6-consistency-levels-and.html</a:t>
            </a:r>
            <a:endParaRPr lang="en" altLang="zh-TW" dirty="0"/>
          </a:p>
          <a:p>
            <a:endParaRPr lang="en" altLang="zh-TW" dirty="0"/>
          </a:p>
          <a:p>
            <a:endParaRPr lang="zh-TW" altLang="en-US" dirty="0"/>
          </a:p>
        </p:txBody>
      </p:sp>
    </p:spTree>
    <p:extLst>
      <p:ext uri="{BB962C8B-B14F-4D97-AF65-F5344CB8AC3E}">
        <p14:creationId xmlns:p14="http://schemas.microsoft.com/office/powerpoint/2010/main" val="3352920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16BA39-3774-8245-A4CD-223A497A24DC}"/>
              </a:ext>
            </a:extLst>
          </p:cNvPr>
          <p:cNvSpPr>
            <a:spLocks noGrp="1"/>
          </p:cNvSpPr>
          <p:nvPr>
            <p:ph type="title"/>
          </p:nvPr>
        </p:nvSpPr>
        <p:spPr/>
        <p:txBody>
          <a:bodyPr/>
          <a:lstStyle/>
          <a:p>
            <a:r>
              <a:rPr kumimoji="1" lang="en-US" altLang="zh-TW" b="1" dirty="0" err="1"/>
              <a:t>BackUp</a:t>
            </a:r>
            <a:endParaRPr kumimoji="1" lang="zh-TW" altLang="en-US" b="1" dirty="0"/>
          </a:p>
        </p:txBody>
      </p:sp>
      <p:sp>
        <p:nvSpPr>
          <p:cNvPr id="3" name="文字版面配置區 2">
            <a:extLst>
              <a:ext uri="{FF2B5EF4-FFF2-40B4-BE49-F238E27FC236}">
                <a16:creationId xmlns:a16="http://schemas.microsoft.com/office/drawing/2014/main" id="{7E6C4ED3-DC3C-5747-B52F-AFAD6500010A}"/>
              </a:ext>
            </a:extLst>
          </p:cNvPr>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3478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821443-DC12-F141-8EE3-366EA3878B23}"/>
              </a:ext>
            </a:extLst>
          </p:cNvPr>
          <p:cNvSpPr>
            <a:spLocks noGrp="1"/>
          </p:cNvSpPr>
          <p:nvPr>
            <p:ph type="title"/>
          </p:nvPr>
        </p:nvSpPr>
        <p:spPr/>
        <p:txBody>
          <a:bodyPr/>
          <a:lstStyle/>
          <a:p>
            <a:r>
              <a:rPr kumimoji="1" lang="en-US" altLang="zh-TW" b="1" dirty="0"/>
              <a:t>Insert / Update Row Disappear for Null Case</a:t>
            </a:r>
            <a:endParaRPr kumimoji="1" lang="zh-TW" altLang="en-US" b="1" dirty="0"/>
          </a:p>
        </p:txBody>
      </p:sp>
      <p:sp>
        <p:nvSpPr>
          <p:cNvPr id="5" name="內容版面配置區 4">
            <a:extLst>
              <a:ext uri="{FF2B5EF4-FFF2-40B4-BE49-F238E27FC236}">
                <a16:creationId xmlns:a16="http://schemas.microsoft.com/office/drawing/2014/main" id="{7FE5CFAF-0EC5-8940-9098-D537111BF163}"/>
              </a:ext>
            </a:extLst>
          </p:cNvPr>
          <p:cNvSpPr>
            <a:spLocks noGrp="1"/>
          </p:cNvSpPr>
          <p:nvPr>
            <p:ph idx="1"/>
          </p:nvPr>
        </p:nvSpPr>
        <p:spPr/>
        <p:txBody>
          <a:bodyPr/>
          <a:lstStyle/>
          <a:p>
            <a:endParaRPr kumimoji="1" lang="zh-TW" altLang="en-US"/>
          </a:p>
        </p:txBody>
      </p:sp>
      <p:pic>
        <p:nvPicPr>
          <p:cNvPr id="7" name="圖片 6">
            <a:extLst>
              <a:ext uri="{FF2B5EF4-FFF2-40B4-BE49-F238E27FC236}">
                <a16:creationId xmlns:a16="http://schemas.microsoft.com/office/drawing/2014/main" id="{C22B107C-8A46-BE48-BA8E-2250D79BAC8D}"/>
              </a:ext>
            </a:extLst>
          </p:cNvPr>
          <p:cNvPicPr>
            <a:picLocks noChangeAspect="1"/>
          </p:cNvPicPr>
          <p:nvPr/>
        </p:nvPicPr>
        <p:blipFill>
          <a:blip r:embed="rId2"/>
          <a:stretch>
            <a:fillRect/>
          </a:stretch>
        </p:blipFill>
        <p:spPr>
          <a:xfrm>
            <a:off x="11010900" y="365125"/>
            <a:ext cx="838200" cy="825500"/>
          </a:xfrm>
          <a:prstGeom prst="rect">
            <a:avLst/>
          </a:prstGeom>
        </p:spPr>
      </p:pic>
      <p:grpSp>
        <p:nvGrpSpPr>
          <p:cNvPr id="10" name="群組 9">
            <a:extLst>
              <a:ext uri="{FF2B5EF4-FFF2-40B4-BE49-F238E27FC236}">
                <a16:creationId xmlns:a16="http://schemas.microsoft.com/office/drawing/2014/main" id="{EBD2B65A-757E-A040-8B62-9D4CB16EB9AB}"/>
              </a:ext>
            </a:extLst>
          </p:cNvPr>
          <p:cNvGrpSpPr/>
          <p:nvPr/>
        </p:nvGrpSpPr>
        <p:grpSpPr>
          <a:xfrm>
            <a:off x="342900" y="1327944"/>
            <a:ext cx="11506200" cy="5346700"/>
            <a:chOff x="342900" y="1327944"/>
            <a:chExt cx="11506200" cy="5346700"/>
          </a:xfrm>
        </p:grpSpPr>
        <p:pic>
          <p:nvPicPr>
            <p:cNvPr id="6" name="圖片 5">
              <a:extLst>
                <a:ext uri="{FF2B5EF4-FFF2-40B4-BE49-F238E27FC236}">
                  <a16:creationId xmlns:a16="http://schemas.microsoft.com/office/drawing/2014/main" id="{6167D054-39B1-B349-BC9C-9440DE303EAE}"/>
                </a:ext>
              </a:extLst>
            </p:cNvPr>
            <p:cNvPicPr>
              <a:picLocks noChangeAspect="1"/>
            </p:cNvPicPr>
            <p:nvPr/>
          </p:nvPicPr>
          <p:blipFill>
            <a:blip r:embed="rId3"/>
            <a:stretch>
              <a:fillRect/>
            </a:stretch>
          </p:blipFill>
          <p:spPr>
            <a:xfrm>
              <a:off x="342900" y="1327944"/>
              <a:ext cx="11506200" cy="5346700"/>
            </a:xfrm>
            <a:prstGeom prst="rect">
              <a:avLst/>
            </a:prstGeom>
          </p:spPr>
        </p:pic>
        <p:sp>
          <p:nvSpPr>
            <p:cNvPr id="8" name="矩形 7">
              <a:extLst>
                <a:ext uri="{FF2B5EF4-FFF2-40B4-BE49-F238E27FC236}">
                  <a16:creationId xmlns:a16="http://schemas.microsoft.com/office/drawing/2014/main" id="{4F9F7C97-F397-E54D-8A55-4802BA352A53}"/>
                </a:ext>
              </a:extLst>
            </p:cNvPr>
            <p:cNvSpPr/>
            <p:nvPr/>
          </p:nvSpPr>
          <p:spPr>
            <a:xfrm>
              <a:off x="1919091" y="1648849"/>
              <a:ext cx="3087623" cy="299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F8CF1991-A065-F044-8D45-893D4BA89B79}"/>
                </a:ext>
              </a:extLst>
            </p:cNvPr>
            <p:cNvSpPr/>
            <p:nvPr/>
          </p:nvSpPr>
          <p:spPr>
            <a:xfrm>
              <a:off x="1919090" y="4274626"/>
              <a:ext cx="2577959"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807984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821443-DC12-F141-8EE3-366EA3878B23}"/>
              </a:ext>
            </a:extLst>
          </p:cNvPr>
          <p:cNvSpPr>
            <a:spLocks noGrp="1"/>
          </p:cNvSpPr>
          <p:nvPr>
            <p:ph type="title"/>
          </p:nvPr>
        </p:nvSpPr>
        <p:spPr/>
        <p:txBody>
          <a:bodyPr/>
          <a:lstStyle/>
          <a:p>
            <a:r>
              <a:rPr kumimoji="1" lang="en-US" altLang="zh-TW" b="1" dirty="0"/>
              <a:t>Insert / Update Row Disappear for Null Case</a:t>
            </a:r>
            <a:endParaRPr kumimoji="1" lang="zh-TW" altLang="en-US" b="1" dirty="0"/>
          </a:p>
        </p:txBody>
      </p:sp>
      <p:sp>
        <p:nvSpPr>
          <p:cNvPr id="5" name="內容版面配置區 4">
            <a:extLst>
              <a:ext uri="{FF2B5EF4-FFF2-40B4-BE49-F238E27FC236}">
                <a16:creationId xmlns:a16="http://schemas.microsoft.com/office/drawing/2014/main" id="{7FE5CFAF-0EC5-8940-9098-D537111BF163}"/>
              </a:ext>
            </a:extLst>
          </p:cNvPr>
          <p:cNvSpPr>
            <a:spLocks noGrp="1"/>
          </p:cNvSpPr>
          <p:nvPr>
            <p:ph idx="1"/>
          </p:nvPr>
        </p:nvSpPr>
        <p:spPr/>
        <p:txBody>
          <a:bodyPr/>
          <a:lstStyle/>
          <a:p>
            <a:endParaRPr kumimoji="1" lang="zh-TW" altLang="en-US"/>
          </a:p>
        </p:txBody>
      </p:sp>
      <p:pic>
        <p:nvPicPr>
          <p:cNvPr id="2" name="圖片 1">
            <a:extLst>
              <a:ext uri="{FF2B5EF4-FFF2-40B4-BE49-F238E27FC236}">
                <a16:creationId xmlns:a16="http://schemas.microsoft.com/office/drawing/2014/main" id="{F7933B49-A12D-1349-B214-9ACB83E5A109}"/>
              </a:ext>
            </a:extLst>
          </p:cNvPr>
          <p:cNvPicPr>
            <a:picLocks noChangeAspect="1"/>
          </p:cNvPicPr>
          <p:nvPr/>
        </p:nvPicPr>
        <p:blipFill>
          <a:blip r:embed="rId2"/>
          <a:stretch>
            <a:fillRect/>
          </a:stretch>
        </p:blipFill>
        <p:spPr>
          <a:xfrm>
            <a:off x="323850" y="1480344"/>
            <a:ext cx="11544300" cy="5041900"/>
          </a:xfrm>
          <a:prstGeom prst="rect">
            <a:avLst/>
          </a:prstGeom>
        </p:spPr>
      </p:pic>
      <p:sp>
        <p:nvSpPr>
          <p:cNvPr id="7" name="矩形 6">
            <a:extLst>
              <a:ext uri="{FF2B5EF4-FFF2-40B4-BE49-F238E27FC236}">
                <a16:creationId xmlns:a16="http://schemas.microsoft.com/office/drawing/2014/main" id="{94EE20A8-48D5-7340-90BC-F94835CD717A}"/>
              </a:ext>
            </a:extLst>
          </p:cNvPr>
          <p:cNvSpPr/>
          <p:nvPr/>
        </p:nvSpPr>
        <p:spPr>
          <a:xfrm>
            <a:off x="1874119" y="1483281"/>
            <a:ext cx="2952714"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EFE73DBA-D1BD-1341-8E5C-C47143BB3CF4}"/>
              </a:ext>
            </a:extLst>
          </p:cNvPr>
          <p:cNvSpPr/>
          <p:nvPr/>
        </p:nvSpPr>
        <p:spPr>
          <a:xfrm>
            <a:off x="1874119" y="4103025"/>
            <a:ext cx="2952714"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a:extLst>
              <a:ext uri="{FF2B5EF4-FFF2-40B4-BE49-F238E27FC236}">
                <a16:creationId xmlns:a16="http://schemas.microsoft.com/office/drawing/2014/main" id="{27B2D3E7-BBE8-3C4B-90B0-42BA731545BD}"/>
              </a:ext>
            </a:extLst>
          </p:cNvPr>
          <p:cNvPicPr>
            <a:picLocks noChangeAspect="1"/>
          </p:cNvPicPr>
          <p:nvPr/>
        </p:nvPicPr>
        <p:blipFill>
          <a:blip r:embed="rId3"/>
          <a:stretch>
            <a:fillRect/>
          </a:stretch>
        </p:blipFill>
        <p:spPr>
          <a:xfrm>
            <a:off x="10915650" y="697707"/>
            <a:ext cx="952500" cy="647700"/>
          </a:xfrm>
          <a:prstGeom prst="rect">
            <a:avLst/>
          </a:prstGeom>
        </p:spPr>
      </p:pic>
    </p:spTree>
    <p:extLst>
      <p:ext uri="{BB962C8B-B14F-4D97-AF65-F5344CB8AC3E}">
        <p14:creationId xmlns:p14="http://schemas.microsoft.com/office/powerpoint/2010/main" val="387790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22179-AF96-FA47-B4BD-667455721B70}"/>
              </a:ext>
            </a:extLst>
          </p:cNvPr>
          <p:cNvSpPr>
            <a:spLocks noGrp="1"/>
          </p:cNvSpPr>
          <p:nvPr>
            <p:ph type="title"/>
          </p:nvPr>
        </p:nvSpPr>
        <p:spPr/>
        <p:txBody>
          <a:bodyPr/>
          <a:lstStyle/>
          <a:p>
            <a:r>
              <a:rPr kumimoji="1" lang="en-US" altLang="zh-TW" b="1" dirty="0"/>
              <a:t>Insert / Update Row Disappear for Null Case</a:t>
            </a:r>
            <a:endParaRPr kumimoji="1" lang="zh-TW" altLang="en-US" dirty="0"/>
          </a:p>
        </p:txBody>
      </p:sp>
      <p:sp>
        <p:nvSpPr>
          <p:cNvPr id="3" name="內容版面配置區 2">
            <a:extLst>
              <a:ext uri="{FF2B5EF4-FFF2-40B4-BE49-F238E27FC236}">
                <a16:creationId xmlns:a16="http://schemas.microsoft.com/office/drawing/2014/main" id="{E56DB135-BBF7-1746-8F29-A093AA272302}"/>
              </a:ext>
            </a:extLst>
          </p:cNvPr>
          <p:cNvSpPr>
            <a:spLocks noGrp="1"/>
          </p:cNvSpPr>
          <p:nvPr>
            <p:ph idx="1"/>
          </p:nvPr>
        </p:nvSpPr>
        <p:spPr/>
        <p:txBody>
          <a:bodyPr/>
          <a:lstStyle/>
          <a:p>
            <a:r>
              <a:rPr kumimoji="1" lang="en" altLang="zh-TW" dirty="0"/>
              <a:t>INSERT adds a row marker, while UPDATE does not. </a:t>
            </a:r>
          </a:p>
          <a:p>
            <a:r>
              <a:rPr lang="en" altLang="zh-TW" dirty="0"/>
              <a:t>The row marker makes a difference for rows in which all other cells are dead: a row shows up in a query if and only if there's at least one alive cell.</a:t>
            </a:r>
            <a:endParaRPr kumimoji="1" lang="en" altLang="zh-TW" dirty="0"/>
          </a:p>
          <a:p>
            <a:r>
              <a:rPr kumimoji="1" lang="en" altLang="zh-TW" dirty="0"/>
              <a:t>an UPDATE requests that individual cells of the row be added, but not that the row itself be added. However, an "INSERT" not only adds the cells, it also requests that the row be added (this is implemented via a "row marker"). So if later all the row's individual cells are deleted, an empty row remains behind.</a:t>
            </a:r>
            <a:endParaRPr kumimoji="1" lang="zh-TW" altLang="en-US" dirty="0"/>
          </a:p>
        </p:txBody>
      </p:sp>
    </p:spTree>
    <p:extLst>
      <p:ext uri="{BB962C8B-B14F-4D97-AF65-F5344CB8AC3E}">
        <p14:creationId xmlns:p14="http://schemas.microsoft.com/office/powerpoint/2010/main" val="376150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F58316-F901-DB46-9A6B-05E29B661B14}"/>
              </a:ext>
            </a:extLst>
          </p:cNvPr>
          <p:cNvSpPr>
            <a:spLocks noGrp="1"/>
          </p:cNvSpPr>
          <p:nvPr>
            <p:ph type="title"/>
          </p:nvPr>
        </p:nvSpPr>
        <p:spPr/>
        <p:txBody>
          <a:bodyPr/>
          <a:lstStyle/>
          <a:p>
            <a:r>
              <a:rPr lang="en" altLang="zh-TW" dirty="0"/>
              <a:t>Create / Alter / Drop KEYSPACE</a:t>
            </a:r>
            <a:endParaRPr kumimoji="1" lang="zh-TW" altLang="en-US" dirty="0"/>
          </a:p>
        </p:txBody>
      </p:sp>
      <p:sp>
        <p:nvSpPr>
          <p:cNvPr id="3" name="內容版面配置區 2">
            <a:extLst>
              <a:ext uri="{FF2B5EF4-FFF2-40B4-BE49-F238E27FC236}">
                <a16:creationId xmlns:a16="http://schemas.microsoft.com/office/drawing/2014/main" id="{AF776DAB-5A41-B34F-8BE6-BDEB44BFF063}"/>
              </a:ext>
            </a:extLst>
          </p:cNvPr>
          <p:cNvSpPr>
            <a:spLocks noGrp="1"/>
          </p:cNvSpPr>
          <p:nvPr>
            <p:ph idx="1"/>
          </p:nvPr>
        </p:nvSpPr>
        <p:spPr>
          <a:xfrm>
            <a:off x="838200" y="1825625"/>
            <a:ext cx="7076607" cy="5032375"/>
          </a:xfrm>
        </p:spPr>
        <p:txBody>
          <a:bodyPr>
            <a:noAutofit/>
          </a:bodyPr>
          <a:lstStyle/>
          <a:p>
            <a:r>
              <a:rPr lang="en-US" altLang="zh-TW" sz="1800" dirty="0"/>
              <a:t>Create</a:t>
            </a:r>
            <a:r>
              <a:rPr lang="en-US" altLang="zh-CN" sz="1800" dirty="0"/>
              <a:t> </a:t>
            </a:r>
            <a:r>
              <a:rPr lang="en-US" altLang="zh-CN" sz="1800" dirty="0" err="1"/>
              <a:t>Keyspace</a:t>
            </a:r>
            <a:r>
              <a:rPr lang="en-US" altLang="zh-CN" sz="1800" dirty="0"/>
              <a:t>:</a:t>
            </a:r>
            <a:br>
              <a:rPr lang="en-US" altLang="zh-CN" sz="1800" dirty="0"/>
            </a:br>
            <a:br>
              <a:rPr lang="en-US" altLang="zh-CN" sz="1800" dirty="0"/>
            </a:br>
            <a:r>
              <a:rPr lang="en" altLang="zh-TW" sz="1800" dirty="0"/>
              <a:t>Replication </a:t>
            </a:r>
            <a:r>
              <a:rPr lang="zh-CN" altLang="en-US" sz="1800" dirty="0"/>
              <a:t>說明</a:t>
            </a:r>
            <a:r>
              <a:rPr lang="en" altLang="zh-CN" sz="1800" dirty="0"/>
              <a:t>: </a:t>
            </a:r>
            <a:br>
              <a:rPr lang="en" altLang="zh-CN" sz="1800" dirty="0"/>
            </a:br>
            <a:r>
              <a:rPr lang="en" altLang="zh-CN" sz="1800" dirty="0"/>
              <a:t>* </a:t>
            </a:r>
            <a:r>
              <a:rPr lang="en" altLang="zh-TW" sz="1800" dirty="0" err="1"/>
              <a:t>SimpleStrategy</a:t>
            </a:r>
            <a:r>
              <a:rPr lang="en" altLang="zh-TW" sz="1800" dirty="0"/>
              <a:t>: </a:t>
            </a:r>
            <a:r>
              <a:rPr lang="zh-TW" altLang="en-US" sz="1800" dirty="0"/>
              <a:t>將資料放在同 </a:t>
            </a:r>
            <a:r>
              <a:rPr lang="en" altLang="zh-TW" sz="1800" dirty="0"/>
              <a:t>DC </a:t>
            </a:r>
            <a:r>
              <a:rPr lang="zh-TW" altLang="en-US" sz="1800" dirty="0"/>
              <a:t>不同節點中</a:t>
            </a:r>
            <a:br>
              <a:rPr lang="en-US" altLang="zh-TW" sz="1800" dirty="0"/>
            </a:br>
            <a:r>
              <a:rPr lang="en-US" altLang="zh-TW" sz="1800" dirty="0"/>
              <a:t>* </a:t>
            </a:r>
            <a:r>
              <a:rPr lang="en" altLang="zh-TW" sz="1800" dirty="0" err="1"/>
              <a:t>NetworkTopologyStrategy</a:t>
            </a:r>
            <a:r>
              <a:rPr lang="en" altLang="zh-TW" sz="1800" dirty="0"/>
              <a:t>: </a:t>
            </a:r>
            <a:r>
              <a:rPr lang="zh-TW" altLang="en-US" sz="1800" dirty="0"/>
              <a:t>跨 </a:t>
            </a:r>
            <a:r>
              <a:rPr lang="en" altLang="zh-TW" sz="1800" dirty="0"/>
              <a:t>DC </a:t>
            </a:r>
            <a:r>
              <a:rPr lang="zh-TW" altLang="en-US" sz="1800" dirty="0"/>
              <a:t>分散資料</a:t>
            </a:r>
            <a:r>
              <a:rPr lang="en-US" altLang="zh-TW" sz="1800" dirty="0"/>
              <a:t>, </a:t>
            </a:r>
            <a:r>
              <a:rPr lang="zh-CN" altLang="en-US" sz="1800" dirty="0"/>
              <a:t>通常選這個</a:t>
            </a:r>
            <a:br>
              <a:rPr lang="en-US" altLang="zh-CN" sz="1800" dirty="0"/>
            </a:br>
            <a:endParaRPr lang="en" altLang="zh-TW" sz="1800" i="1" dirty="0"/>
          </a:p>
          <a:p>
            <a:pPr marL="914400" lvl="1" indent="-457200">
              <a:buFont typeface="+mj-lt"/>
              <a:buAutoNum type="arabicPeriod"/>
            </a:pPr>
            <a:r>
              <a:rPr lang="en" altLang="zh-TW" sz="1800" i="1" dirty="0"/>
              <a:t>CREATE KEYSPACE excelsior WITH replication = {'class': </a:t>
            </a:r>
            <a:r>
              <a:rPr lang="en" altLang="zh-TW" sz="1800" i="1" dirty="0">
                <a:solidFill>
                  <a:srgbClr val="FF2F92"/>
                </a:solidFill>
              </a:rPr>
              <a:t>'</a:t>
            </a:r>
            <a:r>
              <a:rPr lang="en" altLang="zh-TW" sz="1800" i="1" dirty="0" err="1">
                <a:solidFill>
                  <a:srgbClr val="FF2F92"/>
                </a:solidFill>
              </a:rPr>
              <a:t>SimpleStrategy</a:t>
            </a:r>
            <a:r>
              <a:rPr lang="en" altLang="zh-TW" sz="1800" i="1" dirty="0"/>
              <a:t>', '</a:t>
            </a:r>
            <a:r>
              <a:rPr lang="en" altLang="zh-TW" sz="1800" i="1" dirty="0" err="1"/>
              <a:t>replication_factor</a:t>
            </a:r>
            <a:r>
              <a:rPr lang="en" altLang="zh-TW" sz="1800" i="1" dirty="0"/>
              <a:t>' : 3}; </a:t>
            </a:r>
          </a:p>
          <a:p>
            <a:pPr marL="914400" lvl="1" indent="-457200">
              <a:buFont typeface="+mj-lt"/>
              <a:buAutoNum type="arabicPeriod"/>
            </a:pPr>
            <a:r>
              <a:rPr lang="en" altLang="zh-TW" sz="1800" i="1" dirty="0"/>
              <a:t>CREATE KEYSPACE </a:t>
            </a:r>
            <a:r>
              <a:rPr lang="en" altLang="zh-TW" sz="1800" i="1" dirty="0" err="1"/>
              <a:t>excalibur</a:t>
            </a:r>
            <a:r>
              <a:rPr lang="en" altLang="zh-TW" sz="1800" i="1" dirty="0"/>
              <a:t> WITH replication = {‘class’: ‘</a:t>
            </a:r>
            <a:r>
              <a:rPr lang="en" altLang="zh-TW" sz="1800" i="1" dirty="0" err="1">
                <a:solidFill>
                  <a:srgbClr val="FF2F92"/>
                </a:solidFill>
              </a:rPr>
              <a:t>NetworkTopologyStrategy</a:t>
            </a:r>
            <a:r>
              <a:rPr lang="en" altLang="zh-TW" sz="1800" i="1" dirty="0"/>
              <a:t>’, ‘DC1’ : 3, ‘DC2’ : 3}; </a:t>
            </a:r>
            <a:br>
              <a:rPr lang="en" altLang="zh-TW" sz="1800" dirty="0"/>
            </a:br>
            <a:r>
              <a:rPr lang="en-US" altLang="zh-TW" sz="1800" dirty="0">
                <a:solidFill>
                  <a:srgbClr val="0432FF"/>
                </a:solidFill>
              </a:rPr>
              <a:t>=&gt; </a:t>
            </a:r>
            <a:r>
              <a:rPr lang="zh-CN" altLang="en-US" sz="1800" dirty="0">
                <a:solidFill>
                  <a:srgbClr val="0432FF"/>
                </a:solidFill>
              </a:rPr>
              <a:t>指定</a:t>
            </a:r>
            <a:r>
              <a:rPr lang="zh-TW" altLang="en-US" sz="1800" dirty="0">
                <a:solidFill>
                  <a:srgbClr val="0432FF"/>
                </a:solidFill>
              </a:rPr>
              <a:t> </a:t>
            </a:r>
            <a:r>
              <a:rPr lang="en-US" altLang="zh-TW" sz="1800" dirty="0">
                <a:solidFill>
                  <a:srgbClr val="0432FF"/>
                </a:solidFill>
              </a:rPr>
              <a:t>replication </a:t>
            </a:r>
            <a:r>
              <a:rPr lang="zh-CN" altLang="en-US" sz="1800" dirty="0">
                <a:solidFill>
                  <a:srgbClr val="0432FF"/>
                </a:solidFill>
              </a:rPr>
              <a:t>個數</a:t>
            </a:r>
            <a:endParaRPr lang="en" altLang="zh-TW" sz="1800" dirty="0">
              <a:solidFill>
                <a:srgbClr val="0432FF"/>
              </a:solidFill>
            </a:endParaRPr>
          </a:p>
          <a:p>
            <a:pPr marL="914400" lvl="1" indent="-457200">
              <a:buFont typeface="+mj-lt"/>
              <a:buAutoNum type="arabicPeriod"/>
            </a:pPr>
            <a:r>
              <a:rPr lang="en" altLang="zh-TW" sz="1800" i="1" dirty="0"/>
              <a:t>CREATE KEYSPACE </a:t>
            </a:r>
            <a:r>
              <a:rPr lang="en" altLang="zh-TW" sz="1800" i="1" dirty="0" err="1"/>
              <a:t>excalibur</a:t>
            </a:r>
            <a:r>
              <a:rPr lang="en" altLang="zh-TW" sz="1800" i="1" dirty="0"/>
              <a:t> WITH replication = {‘class’: ‘</a:t>
            </a:r>
            <a:r>
              <a:rPr lang="en" altLang="zh-TW" sz="1800" i="1" dirty="0" err="1">
                <a:solidFill>
                  <a:srgbClr val="FF2F92"/>
                </a:solidFill>
              </a:rPr>
              <a:t>NetworkTopologyStrategy</a:t>
            </a:r>
            <a:r>
              <a:rPr lang="en" altLang="zh-TW" sz="1800" i="1" dirty="0"/>
              <a:t>’, ‘</a:t>
            </a:r>
            <a:r>
              <a:rPr lang="en" altLang="zh-TW" sz="1800" i="1" dirty="0" err="1"/>
              <a:t>replication_factor</a:t>
            </a:r>
            <a:r>
              <a:rPr lang="en" altLang="zh-TW" sz="1800" i="1" dirty="0"/>
              <a:t>’ : 3}; </a:t>
            </a:r>
            <a:br>
              <a:rPr lang="en" altLang="zh-TW" sz="1800" dirty="0"/>
            </a:br>
            <a:r>
              <a:rPr lang="en" altLang="zh-TW" sz="1800" dirty="0">
                <a:solidFill>
                  <a:srgbClr val="0432FF"/>
                </a:solidFill>
              </a:rPr>
              <a:t>=&gt; </a:t>
            </a:r>
            <a:r>
              <a:rPr lang="zh-CN" altLang="en-US" sz="1800" dirty="0">
                <a:solidFill>
                  <a:srgbClr val="0432FF"/>
                </a:solidFill>
              </a:rPr>
              <a:t>不指定</a:t>
            </a:r>
            <a:r>
              <a:rPr lang="zh-TW" altLang="en-US" sz="1800" dirty="0">
                <a:solidFill>
                  <a:srgbClr val="0432FF"/>
                </a:solidFill>
              </a:rPr>
              <a:t> </a:t>
            </a:r>
            <a:r>
              <a:rPr lang="en-US" altLang="zh-TW" sz="1800" dirty="0">
                <a:solidFill>
                  <a:srgbClr val="0432FF"/>
                </a:solidFill>
              </a:rPr>
              <a:t>replication </a:t>
            </a:r>
            <a:r>
              <a:rPr lang="zh-CN" altLang="en-US" sz="1800" dirty="0">
                <a:solidFill>
                  <a:srgbClr val="0432FF"/>
                </a:solidFill>
              </a:rPr>
              <a:t>個數</a:t>
            </a:r>
            <a:r>
              <a:rPr lang="en-US" altLang="zh-CN" sz="1800" dirty="0">
                <a:solidFill>
                  <a:srgbClr val="0432FF"/>
                </a:solidFill>
              </a:rPr>
              <a:t>, </a:t>
            </a:r>
            <a:r>
              <a:rPr lang="en-US" altLang="zh-TW" sz="1800" dirty="0">
                <a:solidFill>
                  <a:srgbClr val="0432FF"/>
                </a:solidFill>
              </a:rPr>
              <a:t>auto-expanding datacenters, </a:t>
            </a:r>
            <a:r>
              <a:rPr lang="zh-CN" altLang="en-US" sz="1800" dirty="0">
                <a:solidFill>
                  <a:srgbClr val="0432FF"/>
                </a:solidFill>
              </a:rPr>
              <a:t>如果只有兩個</a:t>
            </a:r>
            <a:r>
              <a:rPr lang="zh-TW" altLang="en-US" sz="1800" dirty="0">
                <a:solidFill>
                  <a:srgbClr val="0432FF"/>
                </a:solidFill>
              </a:rPr>
              <a:t> </a:t>
            </a:r>
            <a:r>
              <a:rPr lang="en-US" altLang="zh-TW" sz="1800" dirty="0">
                <a:solidFill>
                  <a:srgbClr val="0432FF"/>
                </a:solidFill>
              </a:rPr>
              <a:t>datacenter, </a:t>
            </a:r>
            <a:r>
              <a:rPr lang="zh-CN" altLang="en-US" sz="1800" dirty="0">
                <a:solidFill>
                  <a:srgbClr val="0432FF"/>
                </a:solidFill>
              </a:rPr>
              <a:t>效果會跟上面的</a:t>
            </a:r>
            <a:r>
              <a:rPr lang="zh-TW" altLang="en-US" sz="1800" dirty="0">
                <a:solidFill>
                  <a:srgbClr val="0432FF"/>
                </a:solidFill>
              </a:rPr>
              <a:t> </a:t>
            </a:r>
            <a:r>
              <a:rPr lang="en-US" altLang="zh-TW" sz="1800" dirty="0">
                <a:solidFill>
                  <a:srgbClr val="0432FF"/>
                </a:solidFill>
              </a:rPr>
              <a:t>CQL </a:t>
            </a:r>
            <a:r>
              <a:rPr lang="zh-CN" altLang="en-US" sz="1800" dirty="0">
                <a:solidFill>
                  <a:srgbClr val="0432FF"/>
                </a:solidFill>
              </a:rPr>
              <a:t>一樣</a:t>
            </a:r>
            <a:endParaRPr lang="en" altLang="zh-TW" sz="1800" dirty="0">
              <a:solidFill>
                <a:srgbClr val="0432FF"/>
              </a:solidFill>
            </a:endParaRPr>
          </a:p>
          <a:p>
            <a:pPr lvl="1"/>
            <a:endParaRPr lang="en-US" altLang="zh-CN" sz="1800" dirty="0"/>
          </a:p>
          <a:p>
            <a:pPr lvl="1"/>
            <a:r>
              <a:rPr lang="en-US" altLang="zh-CN" sz="1800" dirty="0"/>
              <a:t>CREATE KEYSPACE </a:t>
            </a:r>
            <a:r>
              <a:rPr lang="en-US" altLang="zh-CN" sz="1800" dirty="0">
                <a:solidFill>
                  <a:srgbClr val="FF2F92"/>
                </a:solidFill>
              </a:rPr>
              <a:t>IF NOT EXISTS </a:t>
            </a:r>
            <a:r>
              <a:rPr lang="en-US" altLang="zh-CN" sz="1800" dirty="0"/>
              <a:t>excelsior WITH replication = {'class': '</a:t>
            </a:r>
            <a:r>
              <a:rPr lang="en-US" altLang="zh-CN" sz="1800" dirty="0" err="1"/>
              <a:t>SimpleStrategy</a:t>
            </a:r>
            <a:r>
              <a:rPr lang="en-US" altLang="zh-CN" sz="1800" dirty="0"/>
              <a:t>', '</a:t>
            </a:r>
            <a:r>
              <a:rPr lang="en-US" altLang="zh-CN" sz="1800" dirty="0" err="1"/>
              <a:t>replication_factor</a:t>
            </a:r>
            <a:r>
              <a:rPr lang="en-US" altLang="zh-CN" sz="1800" dirty="0"/>
              <a:t>' : 3};</a:t>
            </a:r>
          </a:p>
        </p:txBody>
      </p:sp>
      <p:grpSp>
        <p:nvGrpSpPr>
          <p:cNvPr id="13" name="群組 12">
            <a:extLst>
              <a:ext uri="{FF2B5EF4-FFF2-40B4-BE49-F238E27FC236}">
                <a16:creationId xmlns:a16="http://schemas.microsoft.com/office/drawing/2014/main" id="{E94622C1-C9B9-564D-80EF-8E7F38D290D7}"/>
              </a:ext>
            </a:extLst>
          </p:cNvPr>
          <p:cNvGrpSpPr/>
          <p:nvPr/>
        </p:nvGrpSpPr>
        <p:grpSpPr>
          <a:xfrm>
            <a:off x="8378009" y="1201981"/>
            <a:ext cx="3584143" cy="5506120"/>
            <a:chOff x="8407989" y="1201981"/>
            <a:chExt cx="3584143" cy="5506120"/>
          </a:xfrm>
        </p:grpSpPr>
        <p:pic>
          <p:nvPicPr>
            <p:cNvPr id="9" name="圖片 8">
              <a:extLst>
                <a:ext uri="{FF2B5EF4-FFF2-40B4-BE49-F238E27FC236}">
                  <a16:creationId xmlns:a16="http://schemas.microsoft.com/office/drawing/2014/main" id="{5B6C01C7-2058-1843-A70E-A3ACB35B2A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07990" y="4341539"/>
              <a:ext cx="3584141" cy="2366562"/>
            </a:xfrm>
            <a:prstGeom prst="rect">
              <a:avLst/>
            </a:prstGeom>
          </p:spPr>
        </p:pic>
        <p:pic>
          <p:nvPicPr>
            <p:cNvPr id="10" name="圖片 9">
              <a:extLst>
                <a:ext uri="{FF2B5EF4-FFF2-40B4-BE49-F238E27FC236}">
                  <a16:creationId xmlns:a16="http://schemas.microsoft.com/office/drawing/2014/main" id="{38117587-8E29-AF48-B614-E9B940598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07991" y="1570795"/>
              <a:ext cx="3584141" cy="2379915"/>
            </a:xfrm>
            <a:prstGeom prst="rect">
              <a:avLst/>
            </a:prstGeom>
          </p:spPr>
        </p:pic>
        <p:sp>
          <p:nvSpPr>
            <p:cNvPr id="11" name="矩形 10">
              <a:extLst>
                <a:ext uri="{FF2B5EF4-FFF2-40B4-BE49-F238E27FC236}">
                  <a16:creationId xmlns:a16="http://schemas.microsoft.com/office/drawing/2014/main" id="{C259510D-7D13-7040-A7BF-46F2A2F74579}"/>
                </a:ext>
              </a:extLst>
            </p:cNvPr>
            <p:cNvSpPr/>
            <p:nvPr/>
          </p:nvSpPr>
          <p:spPr>
            <a:xfrm>
              <a:off x="8407990" y="1201981"/>
              <a:ext cx="1788888" cy="369332"/>
            </a:xfrm>
            <a:prstGeom prst="rect">
              <a:avLst/>
            </a:prstGeom>
          </p:spPr>
          <p:txBody>
            <a:bodyPr wrap="none">
              <a:spAutoFit/>
            </a:bodyPr>
            <a:lstStyle/>
            <a:p>
              <a:r>
                <a:rPr lang="en-US" altLang="zh-TW" b="1" dirty="0"/>
                <a:t># </a:t>
              </a:r>
              <a:r>
                <a:rPr lang="en" altLang="zh-TW" b="1" dirty="0" err="1"/>
                <a:t>SimpleStrategy</a:t>
              </a:r>
              <a:endParaRPr lang="zh-TW" altLang="en-US" b="1" dirty="0"/>
            </a:p>
          </p:txBody>
        </p:sp>
        <p:sp>
          <p:nvSpPr>
            <p:cNvPr id="12" name="矩形 11">
              <a:extLst>
                <a:ext uri="{FF2B5EF4-FFF2-40B4-BE49-F238E27FC236}">
                  <a16:creationId xmlns:a16="http://schemas.microsoft.com/office/drawing/2014/main" id="{8A626D2E-DAA7-1142-8AE5-EE68CFE26A83}"/>
                </a:ext>
              </a:extLst>
            </p:cNvPr>
            <p:cNvSpPr/>
            <p:nvPr/>
          </p:nvSpPr>
          <p:spPr>
            <a:xfrm>
              <a:off x="8407989" y="3970124"/>
              <a:ext cx="2834622" cy="369332"/>
            </a:xfrm>
            <a:prstGeom prst="rect">
              <a:avLst/>
            </a:prstGeom>
          </p:spPr>
          <p:txBody>
            <a:bodyPr wrap="none">
              <a:spAutoFit/>
            </a:bodyPr>
            <a:lstStyle/>
            <a:p>
              <a:r>
                <a:rPr lang="en-US" altLang="zh-TW" b="1" dirty="0"/>
                <a:t># </a:t>
              </a:r>
              <a:r>
                <a:rPr lang="en" altLang="zh-TW" b="1" dirty="0" err="1"/>
                <a:t>NetworkTopologyStrategy</a:t>
              </a:r>
              <a:endParaRPr lang="zh-TW" altLang="en-US" b="1" dirty="0"/>
            </a:p>
          </p:txBody>
        </p:sp>
      </p:grpSp>
    </p:spTree>
    <p:extLst>
      <p:ext uri="{BB962C8B-B14F-4D97-AF65-F5344CB8AC3E}">
        <p14:creationId xmlns:p14="http://schemas.microsoft.com/office/powerpoint/2010/main" val="299287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38022A-471A-174B-AD70-34F42055DEAC}"/>
              </a:ext>
            </a:extLst>
          </p:cNvPr>
          <p:cNvSpPr>
            <a:spLocks noGrp="1"/>
          </p:cNvSpPr>
          <p:nvPr>
            <p:ph type="title"/>
          </p:nvPr>
        </p:nvSpPr>
        <p:spPr/>
        <p:txBody>
          <a:bodyPr/>
          <a:lstStyle/>
          <a:p>
            <a:r>
              <a:rPr lang="en" altLang="zh-TW" dirty="0"/>
              <a:t>Create / Alter / Drop KEYSPACE</a:t>
            </a:r>
            <a:endParaRPr kumimoji="1" lang="zh-TW" altLang="en-US" dirty="0"/>
          </a:p>
        </p:txBody>
      </p:sp>
      <p:sp>
        <p:nvSpPr>
          <p:cNvPr id="3" name="內容版面配置區 2">
            <a:extLst>
              <a:ext uri="{FF2B5EF4-FFF2-40B4-BE49-F238E27FC236}">
                <a16:creationId xmlns:a16="http://schemas.microsoft.com/office/drawing/2014/main" id="{3C5D6E83-2DB1-7446-8979-9ECC1AC949D3}"/>
              </a:ext>
            </a:extLst>
          </p:cNvPr>
          <p:cNvSpPr>
            <a:spLocks noGrp="1"/>
          </p:cNvSpPr>
          <p:nvPr>
            <p:ph idx="1"/>
          </p:nvPr>
        </p:nvSpPr>
        <p:spPr/>
        <p:txBody>
          <a:bodyPr/>
          <a:lstStyle/>
          <a:p>
            <a:r>
              <a:rPr lang="en" altLang="zh-TW" dirty="0"/>
              <a:t>Show </a:t>
            </a:r>
            <a:r>
              <a:rPr lang="en-US" altLang="zh-TW" dirty="0"/>
              <a:t>Create</a:t>
            </a:r>
            <a:r>
              <a:rPr lang="en-US" altLang="zh-CN" dirty="0"/>
              <a:t> CQL: </a:t>
            </a:r>
            <a:br>
              <a:rPr lang="en-US" altLang="zh-CN" dirty="0"/>
            </a:br>
            <a:r>
              <a:rPr lang="en-US" altLang="zh-CN" i="1" dirty="0"/>
              <a:t>DESCRIBE KEYSPACE </a:t>
            </a:r>
            <a:r>
              <a:rPr lang="en" altLang="zh-TW" i="1" dirty="0"/>
              <a:t>excelsior;</a:t>
            </a:r>
          </a:p>
          <a:p>
            <a:r>
              <a:rPr lang="en-US" altLang="zh-CN" dirty="0"/>
              <a:t>Before Create Table: </a:t>
            </a:r>
            <a:br>
              <a:rPr lang="en-US" altLang="zh-CN" dirty="0"/>
            </a:br>
            <a:r>
              <a:rPr lang="en-US" altLang="zh-CN" i="1" dirty="0"/>
              <a:t>USE excelsior;</a:t>
            </a:r>
            <a:endParaRPr kumimoji="1" lang="en" altLang="zh-TW" i="1" dirty="0"/>
          </a:p>
          <a:p>
            <a:r>
              <a:rPr kumimoji="1" lang="en" altLang="zh-TW" dirty="0"/>
              <a:t>Revise </a:t>
            </a:r>
            <a:r>
              <a:rPr kumimoji="1" lang="en" altLang="zh-TW" dirty="0" err="1"/>
              <a:t>Keyspace</a:t>
            </a:r>
            <a:r>
              <a:rPr kumimoji="1" lang="en" altLang="zh-TW" dirty="0"/>
              <a:t>: </a:t>
            </a:r>
            <a:br>
              <a:rPr kumimoji="1" lang="en" altLang="zh-TW" dirty="0"/>
            </a:br>
            <a:r>
              <a:rPr kumimoji="1" lang="en" altLang="zh-TW" i="1" dirty="0"/>
              <a:t>ALTER KEYSPACE excelsior WITH replication = {'class': '</a:t>
            </a:r>
            <a:r>
              <a:rPr kumimoji="1" lang="en" altLang="zh-TW" i="1" dirty="0" err="1"/>
              <a:t>SimpleStrategy</a:t>
            </a:r>
            <a:r>
              <a:rPr kumimoji="1" lang="en" altLang="zh-TW" i="1" dirty="0"/>
              <a:t>', '</a:t>
            </a:r>
            <a:r>
              <a:rPr kumimoji="1" lang="en" altLang="zh-TW" i="1" dirty="0" err="1"/>
              <a:t>replication_factor</a:t>
            </a:r>
            <a:r>
              <a:rPr kumimoji="1" lang="en" altLang="zh-TW" i="1" dirty="0"/>
              <a:t>' : 4};</a:t>
            </a:r>
          </a:p>
          <a:p>
            <a:r>
              <a:rPr lang="en" altLang="zh-TW" dirty="0"/>
              <a:t>Drop </a:t>
            </a:r>
            <a:r>
              <a:rPr kumimoji="1" lang="en" altLang="zh-TW" dirty="0" err="1"/>
              <a:t>Keyspace</a:t>
            </a:r>
            <a:r>
              <a:rPr kumimoji="1" lang="en" altLang="zh-TW" dirty="0"/>
              <a:t>: </a:t>
            </a:r>
            <a:br>
              <a:rPr lang="en" altLang="zh-TW" dirty="0"/>
            </a:br>
            <a:r>
              <a:rPr lang="en" altLang="zh-TW" i="1" dirty="0"/>
              <a:t>DROP KEYSPACE </a:t>
            </a:r>
            <a:r>
              <a:rPr lang="en" altLang="zh-TW" i="1" dirty="0">
                <a:solidFill>
                  <a:srgbClr val="FF2F92"/>
                </a:solidFill>
              </a:rPr>
              <a:t>IF EXISTS</a:t>
            </a:r>
            <a:r>
              <a:rPr lang="en" altLang="zh-TW" i="1" dirty="0"/>
              <a:t> excelsior;</a:t>
            </a:r>
            <a:endParaRPr kumimoji="1" lang="zh-TW" altLang="en-US" i="1" dirty="0"/>
          </a:p>
        </p:txBody>
      </p:sp>
    </p:spTree>
    <p:extLst>
      <p:ext uri="{BB962C8B-B14F-4D97-AF65-F5344CB8AC3E}">
        <p14:creationId xmlns:p14="http://schemas.microsoft.com/office/powerpoint/2010/main" val="359224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832F5-8B96-0547-8205-D5CB2ADC44B9}"/>
              </a:ext>
            </a:extLst>
          </p:cNvPr>
          <p:cNvSpPr>
            <a:spLocks noGrp="1"/>
          </p:cNvSpPr>
          <p:nvPr>
            <p:ph type="title"/>
          </p:nvPr>
        </p:nvSpPr>
        <p:spPr/>
        <p:txBody>
          <a:bodyPr/>
          <a:lstStyle/>
          <a:p>
            <a:r>
              <a:rPr lang="en" altLang="zh-TW" dirty="0"/>
              <a:t>Create / Alter / Drop TABLE</a:t>
            </a:r>
            <a:endParaRPr kumimoji="1" lang="zh-TW" altLang="en-US" dirty="0"/>
          </a:p>
        </p:txBody>
      </p:sp>
      <p:sp>
        <p:nvSpPr>
          <p:cNvPr id="3" name="內容版面配置區 2">
            <a:extLst>
              <a:ext uri="{FF2B5EF4-FFF2-40B4-BE49-F238E27FC236}">
                <a16:creationId xmlns:a16="http://schemas.microsoft.com/office/drawing/2014/main" id="{6DDEA0C2-72BA-EF44-8E36-043AD3CB6D66}"/>
              </a:ext>
            </a:extLst>
          </p:cNvPr>
          <p:cNvSpPr>
            <a:spLocks noGrp="1"/>
          </p:cNvSpPr>
          <p:nvPr>
            <p:ph idx="1"/>
          </p:nvPr>
        </p:nvSpPr>
        <p:spPr/>
        <p:txBody>
          <a:bodyPr>
            <a:normAutofit/>
          </a:bodyPr>
          <a:lstStyle/>
          <a:p>
            <a:pPr fontAlgn="base"/>
            <a:r>
              <a:rPr lang="en" altLang="zh-TW" sz="2000" dirty="0"/>
              <a:t>Partition Key</a:t>
            </a:r>
          </a:p>
          <a:p>
            <a:pPr lvl="1" fontAlgn="base"/>
            <a:r>
              <a:rPr lang="en" altLang="zh-TW" sz="1800" dirty="0"/>
              <a:t>It is the first component of the primary key definition. </a:t>
            </a:r>
          </a:p>
          <a:p>
            <a:pPr lvl="1" fontAlgn="base"/>
            <a:r>
              <a:rPr lang="en" altLang="zh-TW" sz="1800" dirty="0"/>
              <a:t>A partition is the set of rows that share the same value for their partition key.</a:t>
            </a:r>
          </a:p>
          <a:p>
            <a:pPr lvl="1" fontAlgn="base"/>
            <a:r>
              <a:rPr lang="en" altLang="zh-TW" sz="1800" dirty="0"/>
              <a:t>A hash is computed from the partition key columns and that hash value defines the partition location. </a:t>
            </a:r>
          </a:p>
          <a:p>
            <a:pPr lvl="1" fontAlgn="base"/>
            <a:r>
              <a:rPr lang="en" altLang="zh-TW" sz="1800" dirty="0"/>
              <a:t>All the rows belonging to the same partition are guaranteed to be stored on the same set of replica nodes.</a:t>
            </a:r>
          </a:p>
        </p:txBody>
      </p:sp>
      <p:grpSp>
        <p:nvGrpSpPr>
          <p:cNvPr id="16" name="群組 15">
            <a:extLst>
              <a:ext uri="{FF2B5EF4-FFF2-40B4-BE49-F238E27FC236}">
                <a16:creationId xmlns:a16="http://schemas.microsoft.com/office/drawing/2014/main" id="{9B669245-6251-7546-9E74-EEFBEAA3E325}"/>
              </a:ext>
            </a:extLst>
          </p:cNvPr>
          <p:cNvGrpSpPr/>
          <p:nvPr/>
        </p:nvGrpSpPr>
        <p:grpSpPr>
          <a:xfrm>
            <a:off x="1604520" y="3819804"/>
            <a:ext cx="8865534" cy="2921625"/>
            <a:chOff x="1604520" y="3819804"/>
            <a:chExt cx="8865534" cy="2921625"/>
          </a:xfrm>
        </p:grpSpPr>
        <p:grpSp>
          <p:nvGrpSpPr>
            <p:cNvPr id="11" name="群組 10">
              <a:extLst>
                <a:ext uri="{FF2B5EF4-FFF2-40B4-BE49-F238E27FC236}">
                  <a16:creationId xmlns:a16="http://schemas.microsoft.com/office/drawing/2014/main" id="{D26D0DA3-61E9-2643-9F30-F749E2375FAA}"/>
                </a:ext>
              </a:extLst>
            </p:cNvPr>
            <p:cNvGrpSpPr/>
            <p:nvPr/>
          </p:nvGrpSpPr>
          <p:grpSpPr>
            <a:xfrm>
              <a:off x="1604520" y="3819804"/>
              <a:ext cx="8865534" cy="2921625"/>
              <a:chOff x="1604520" y="3819804"/>
              <a:chExt cx="8865534" cy="2921625"/>
            </a:xfrm>
          </p:grpSpPr>
          <p:pic>
            <p:nvPicPr>
              <p:cNvPr id="4" name="圖片 3">
                <a:extLst>
                  <a:ext uri="{FF2B5EF4-FFF2-40B4-BE49-F238E27FC236}">
                    <a16:creationId xmlns:a16="http://schemas.microsoft.com/office/drawing/2014/main" id="{AE787161-5D9C-EF49-B489-7ABCE57792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4520" y="3819804"/>
                <a:ext cx="4072321" cy="2921625"/>
              </a:xfrm>
              <a:prstGeom prst="rect">
                <a:avLst/>
              </a:prstGeom>
            </p:spPr>
          </p:pic>
          <p:pic>
            <p:nvPicPr>
              <p:cNvPr id="5" name="圖片 4">
                <a:extLst>
                  <a:ext uri="{FF2B5EF4-FFF2-40B4-BE49-F238E27FC236}">
                    <a16:creationId xmlns:a16="http://schemas.microsoft.com/office/drawing/2014/main" id="{DFE0B215-B5B0-A54F-934A-69DB088DCF27}"/>
                  </a:ext>
                </a:extLst>
              </p:cNvPr>
              <p:cNvPicPr>
                <a:picLocks noChangeAspect="1"/>
              </p:cNvPicPr>
              <p:nvPr/>
            </p:nvPicPr>
            <p:blipFill>
              <a:blip r:embed="rId3"/>
              <a:stretch>
                <a:fillRect/>
              </a:stretch>
            </p:blipFill>
            <p:spPr>
              <a:xfrm>
                <a:off x="6678010" y="4011209"/>
                <a:ext cx="2908300" cy="2540000"/>
              </a:xfrm>
              <a:prstGeom prst="rect">
                <a:avLst/>
              </a:prstGeom>
            </p:spPr>
          </p:pic>
          <p:sp>
            <p:nvSpPr>
              <p:cNvPr id="6" name="矩形 5">
                <a:extLst>
                  <a:ext uri="{FF2B5EF4-FFF2-40B4-BE49-F238E27FC236}">
                    <a16:creationId xmlns:a16="http://schemas.microsoft.com/office/drawing/2014/main" id="{7434CC50-FEB6-1340-8ACD-0DA9299D6A0D}"/>
                  </a:ext>
                </a:extLst>
              </p:cNvPr>
              <p:cNvSpPr/>
              <p:nvPr/>
            </p:nvSpPr>
            <p:spPr>
              <a:xfrm>
                <a:off x="9307685" y="4698378"/>
                <a:ext cx="1162369" cy="369332"/>
              </a:xfrm>
              <a:prstGeom prst="rect">
                <a:avLst/>
              </a:prstGeom>
            </p:spPr>
            <p:txBody>
              <a:bodyPr wrap="none">
                <a:spAutoFit/>
              </a:bodyPr>
              <a:lstStyle/>
              <a:p>
                <a:r>
                  <a:rPr lang="en" altLang="zh-TW" dirty="0">
                    <a:solidFill>
                      <a:srgbClr val="0432FF"/>
                    </a:solidFill>
                  </a:rPr>
                  <a:t>Partition 1</a:t>
                </a:r>
                <a:endParaRPr lang="zh-TW" altLang="en-US" dirty="0">
                  <a:solidFill>
                    <a:srgbClr val="0432FF"/>
                  </a:solidFill>
                </a:endParaRPr>
              </a:p>
            </p:txBody>
          </p:sp>
          <p:sp>
            <p:nvSpPr>
              <p:cNvPr id="7" name="矩形 6">
                <a:extLst>
                  <a:ext uri="{FF2B5EF4-FFF2-40B4-BE49-F238E27FC236}">
                    <a16:creationId xmlns:a16="http://schemas.microsoft.com/office/drawing/2014/main" id="{0099180A-6E94-A64C-937A-B341388ADAA3}"/>
                  </a:ext>
                </a:extLst>
              </p:cNvPr>
              <p:cNvSpPr/>
              <p:nvPr/>
            </p:nvSpPr>
            <p:spPr>
              <a:xfrm>
                <a:off x="9307685" y="5385547"/>
                <a:ext cx="1162369" cy="369332"/>
              </a:xfrm>
              <a:prstGeom prst="rect">
                <a:avLst/>
              </a:prstGeom>
            </p:spPr>
            <p:txBody>
              <a:bodyPr wrap="none">
                <a:spAutoFit/>
              </a:bodyPr>
              <a:lstStyle/>
              <a:p>
                <a:r>
                  <a:rPr lang="en" altLang="zh-TW" dirty="0">
                    <a:solidFill>
                      <a:srgbClr val="0432FF"/>
                    </a:solidFill>
                  </a:rPr>
                  <a:t>Partition 2</a:t>
                </a:r>
                <a:endParaRPr lang="zh-TW" altLang="en-US" dirty="0">
                  <a:solidFill>
                    <a:srgbClr val="0432FF"/>
                  </a:solidFill>
                </a:endParaRPr>
              </a:p>
            </p:txBody>
          </p:sp>
          <p:sp>
            <p:nvSpPr>
              <p:cNvPr id="8" name="矩形 7">
                <a:extLst>
                  <a:ext uri="{FF2B5EF4-FFF2-40B4-BE49-F238E27FC236}">
                    <a16:creationId xmlns:a16="http://schemas.microsoft.com/office/drawing/2014/main" id="{0C55558E-EFDC-8E4B-A44F-AA4A7DADA571}"/>
                  </a:ext>
                </a:extLst>
              </p:cNvPr>
              <p:cNvSpPr/>
              <p:nvPr/>
            </p:nvSpPr>
            <p:spPr>
              <a:xfrm>
                <a:off x="9190262" y="6097227"/>
                <a:ext cx="1162369" cy="369332"/>
              </a:xfrm>
              <a:prstGeom prst="rect">
                <a:avLst/>
              </a:prstGeom>
            </p:spPr>
            <p:txBody>
              <a:bodyPr wrap="none">
                <a:spAutoFit/>
              </a:bodyPr>
              <a:lstStyle/>
              <a:p>
                <a:r>
                  <a:rPr lang="en" altLang="zh-TW" dirty="0">
                    <a:solidFill>
                      <a:srgbClr val="0432FF"/>
                    </a:solidFill>
                  </a:rPr>
                  <a:t>Partition 3</a:t>
                </a:r>
                <a:endParaRPr lang="zh-TW" altLang="en-US" dirty="0">
                  <a:solidFill>
                    <a:srgbClr val="0432FF"/>
                  </a:solidFill>
                </a:endParaRPr>
              </a:p>
            </p:txBody>
          </p:sp>
          <p:cxnSp>
            <p:nvCxnSpPr>
              <p:cNvPr id="10" name="直線箭頭接點 9">
                <a:extLst>
                  <a:ext uri="{FF2B5EF4-FFF2-40B4-BE49-F238E27FC236}">
                    <a16:creationId xmlns:a16="http://schemas.microsoft.com/office/drawing/2014/main" id="{129AACCA-4A27-8C41-963D-CCE93DFE555D}"/>
                  </a:ext>
                </a:extLst>
              </p:cNvPr>
              <p:cNvCxnSpPr>
                <a:stCxn id="4" idx="3"/>
                <a:endCxn id="5" idx="1"/>
              </p:cNvCxnSpPr>
              <p:nvPr/>
            </p:nvCxnSpPr>
            <p:spPr>
              <a:xfrm>
                <a:off x="5676841" y="5280617"/>
                <a:ext cx="1001169" cy="592"/>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D3B2885F-9F34-4A45-B645-A414414F0B30}"/>
                </a:ext>
              </a:extLst>
            </p:cNvPr>
            <p:cNvSpPr/>
            <p:nvPr/>
          </p:nvSpPr>
          <p:spPr>
            <a:xfrm>
              <a:off x="6725347" y="4698378"/>
              <a:ext cx="953831" cy="687169"/>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91B60A11-50C8-0C4F-8EF1-411E3598E6A1}"/>
                </a:ext>
              </a:extLst>
            </p:cNvPr>
            <p:cNvSpPr/>
            <p:nvPr/>
          </p:nvSpPr>
          <p:spPr>
            <a:xfrm>
              <a:off x="6725346" y="5437670"/>
              <a:ext cx="953831" cy="687169"/>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3EBABBDC-A7D7-A742-92C6-9A46D4890A01}"/>
                </a:ext>
              </a:extLst>
            </p:cNvPr>
            <p:cNvSpPr/>
            <p:nvPr/>
          </p:nvSpPr>
          <p:spPr>
            <a:xfrm>
              <a:off x="6725346" y="6176962"/>
              <a:ext cx="953831" cy="289597"/>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0205030-104C-F44A-9D2E-2DD0329E0CEC}"/>
                </a:ext>
              </a:extLst>
            </p:cNvPr>
            <p:cNvSpPr/>
            <p:nvPr/>
          </p:nvSpPr>
          <p:spPr>
            <a:xfrm>
              <a:off x="3075440" y="4883044"/>
              <a:ext cx="724249" cy="397573"/>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6377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832F5-8B96-0547-8205-D5CB2ADC44B9}"/>
              </a:ext>
            </a:extLst>
          </p:cNvPr>
          <p:cNvSpPr>
            <a:spLocks noGrp="1"/>
          </p:cNvSpPr>
          <p:nvPr>
            <p:ph type="title"/>
          </p:nvPr>
        </p:nvSpPr>
        <p:spPr/>
        <p:txBody>
          <a:bodyPr/>
          <a:lstStyle/>
          <a:p>
            <a:r>
              <a:rPr lang="en" altLang="zh-TW" dirty="0"/>
              <a:t>Create / Alter / Drop TABLE</a:t>
            </a:r>
            <a:endParaRPr kumimoji="1" lang="zh-TW" altLang="en-US" dirty="0"/>
          </a:p>
        </p:txBody>
      </p:sp>
      <p:sp>
        <p:nvSpPr>
          <p:cNvPr id="3" name="內容版面配置區 2">
            <a:extLst>
              <a:ext uri="{FF2B5EF4-FFF2-40B4-BE49-F238E27FC236}">
                <a16:creationId xmlns:a16="http://schemas.microsoft.com/office/drawing/2014/main" id="{6DDEA0C2-72BA-EF44-8E36-043AD3CB6D66}"/>
              </a:ext>
            </a:extLst>
          </p:cNvPr>
          <p:cNvSpPr>
            <a:spLocks noGrp="1"/>
          </p:cNvSpPr>
          <p:nvPr>
            <p:ph idx="1"/>
          </p:nvPr>
        </p:nvSpPr>
        <p:spPr/>
        <p:txBody>
          <a:bodyPr>
            <a:normAutofit/>
          </a:bodyPr>
          <a:lstStyle/>
          <a:p>
            <a:pPr fontAlgn="base"/>
            <a:r>
              <a:rPr lang="en" altLang="zh-TW" dirty="0"/>
              <a:t>Clustering Columns</a:t>
            </a:r>
          </a:p>
          <a:p>
            <a:pPr lvl="1" fontAlgn="base"/>
            <a:r>
              <a:rPr lang="en" altLang="zh-TW" dirty="0"/>
              <a:t>The columns that follow the partition key in the primary key definition.</a:t>
            </a:r>
          </a:p>
          <a:p>
            <a:pPr lvl="1" fontAlgn="base"/>
            <a:r>
              <a:rPr lang="en" altLang="zh-TW" dirty="0"/>
              <a:t>Define the clustering order for the partition of that table. That sorting allows the very </a:t>
            </a:r>
            <a:r>
              <a:rPr lang="en" altLang="zh-TW" dirty="0">
                <a:solidFill>
                  <a:srgbClr val="FF2F92"/>
                </a:solidFill>
              </a:rPr>
              <a:t>efficient retrieval of a range of rows</a:t>
            </a:r>
            <a:r>
              <a:rPr lang="en" altLang="zh-TW" dirty="0"/>
              <a:t> within a partition.</a:t>
            </a:r>
          </a:p>
          <a:p>
            <a:pPr fontAlgn="base"/>
            <a:r>
              <a:rPr lang="en" altLang="zh-TW" dirty="0"/>
              <a:t>Primary Key</a:t>
            </a:r>
          </a:p>
          <a:p>
            <a:pPr lvl="1" fontAlgn="base"/>
            <a:r>
              <a:rPr lang="en" altLang="zh-TW" dirty="0">
                <a:solidFill>
                  <a:srgbClr val="FF2F92"/>
                </a:solidFill>
              </a:rPr>
              <a:t>PRIMARY KEY (a)</a:t>
            </a:r>
            <a:r>
              <a:rPr lang="en" altLang="zh-TW" dirty="0"/>
              <a:t>: a is the single partition key and there are no clustering columns</a:t>
            </a:r>
          </a:p>
          <a:p>
            <a:pPr lvl="1" fontAlgn="base"/>
            <a:r>
              <a:rPr lang="en" altLang="zh-TW" dirty="0">
                <a:solidFill>
                  <a:srgbClr val="FF2F92"/>
                </a:solidFill>
              </a:rPr>
              <a:t>PRIMARY KEY (a, b, c)</a:t>
            </a:r>
            <a:r>
              <a:rPr lang="en" altLang="zh-TW" dirty="0"/>
              <a:t>: a is the single partition key and b and c are the clustering columns</a:t>
            </a:r>
          </a:p>
          <a:p>
            <a:pPr lvl="1" fontAlgn="base"/>
            <a:r>
              <a:rPr lang="en" altLang="zh-TW" dirty="0">
                <a:solidFill>
                  <a:srgbClr val="FF2F92"/>
                </a:solidFill>
              </a:rPr>
              <a:t>PRIMARY KEY ((a, b), c)</a:t>
            </a:r>
            <a:r>
              <a:rPr lang="en" altLang="zh-TW" dirty="0"/>
              <a:t>: a and b compose the </a:t>
            </a:r>
            <a:r>
              <a:rPr lang="en" altLang="zh-TW" i="1" dirty="0">
                <a:solidFill>
                  <a:srgbClr val="FF2F92"/>
                </a:solidFill>
              </a:rPr>
              <a:t>composite</a:t>
            </a:r>
            <a:r>
              <a:rPr lang="en" altLang="zh-TW" dirty="0">
                <a:solidFill>
                  <a:srgbClr val="FF2F92"/>
                </a:solidFill>
              </a:rPr>
              <a:t> partition key</a:t>
            </a:r>
            <a:r>
              <a:rPr lang="en" altLang="zh-TW" dirty="0"/>
              <a:t> and c is the clustering column</a:t>
            </a:r>
          </a:p>
        </p:txBody>
      </p:sp>
    </p:spTree>
    <p:extLst>
      <p:ext uri="{BB962C8B-B14F-4D97-AF65-F5344CB8AC3E}">
        <p14:creationId xmlns:p14="http://schemas.microsoft.com/office/powerpoint/2010/main" val="254098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B3EAD-5694-DE4B-8648-D01EF8C08B5A}"/>
              </a:ext>
            </a:extLst>
          </p:cNvPr>
          <p:cNvSpPr>
            <a:spLocks noGrp="1"/>
          </p:cNvSpPr>
          <p:nvPr>
            <p:ph type="title"/>
          </p:nvPr>
        </p:nvSpPr>
        <p:spPr/>
        <p:txBody>
          <a:bodyPr/>
          <a:lstStyle/>
          <a:p>
            <a:r>
              <a:rPr lang="en" altLang="zh-TW" dirty="0"/>
              <a:t>Create / Alter / Drop TABLE</a:t>
            </a:r>
          </a:p>
        </p:txBody>
      </p:sp>
      <p:sp>
        <p:nvSpPr>
          <p:cNvPr id="3" name="內容版面配置區 2">
            <a:extLst>
              <a:ext uri="{FF2B5EF4-FFF2-40B4-BE49-F238E27FC236}">
                <a16:creationId xmlns:a16="http://schemas.microsoft.com/office/drawing/2014/main" id="{FB09D390-402A-5049-8D34-AEC05E9A075B}"/>
              </a:ext>
            </a:extLst>
          </p:cNvPr>
          <p:cNvSpPr>
            <a:spLocks noGrp="1"/>
          </p:cNvSpPr>
          <p:nvPr>
            <p:ph idx="1"/>
          </p:nvPr>
        </p:nvSpPr>
        <p:spPr/>
        <p:txBody>
          <a:bodyPr>
            <a:normAutofit/>
          </a:bodyPr>
          <a:lstStyle/>
          <a:p>
            <a:r>
              <a:rPr kumimoji="1" lang="en-US" altLang="zh-TW" sz="2000" dirty="0"/>
              <a:t>Create Table: </a:t>
            </a:r>
            <a:br>
              <a:rPr kumimoji="1" lang="en-US" altLang="zh-TW" sz="2000" dirty="0"/>
            </a:br>
            <a:r>
              <a:rPr lang="en" altLang="zh-TW" sz="2000" i="1" dirty="0"/>
              <a:t>CREATE TABLE </a:t>
            </a:r>
            <a:r>
              <a:rPr lang="en-US" altLang="zh-CN" sz="2000" i="1" dirty="0">
                <a:solidFill>
                  <a:srgbClr val="FF2F92"/>
                </a:solidFill>
              </a:rPr>
              <a:t>IF NOT EXISTS </a:t>
            </a:r>
            <a:r>
              <a:rPr lang="en" altLang="zh-TW" sz="2000" i="1" dirty="0"/>
              <a:t>t ( </a:t>
            </a:r>
            <a:br>
              <a:rPr lang="en" altLang="zh-TW" sz="2000" i="1" dirty="0"/>
            </a:br>
            <a:r>
              <a:rPr lang="en" altLang="zh-TW" sz="2000" b="1" i="1" dirty="0">
                <a:solidFill>
                  <a:srgbClr val="0432FF"/>
                </a:solidFill>
              </a:rPr>
              <a:t>    </a:t>
            </a:r>
            <a:r>
              <a:rPr lang="en" altLang="zh-TW" sz="2000" b="1" i="1" dirty="0" err="1">
                <a:solidFill>
                  <a:srgbClr val="0432FF"/>
                </a:solidFill>
              </a:rPr>
              <a:t>pk</a:t>
            </a:r>
            <a:r>
              <a:rPr lang="en" altLang="zh-TW" sz="2000" b="1" i="1" dirty="0">
                <a:solidFill>
                  <a:srgbClr val="0432FF"/>
                </a:solidFill>
              </a:rPr>
              <a:t> </a:t>
            </a:r>
            <a:r>
              <a:rPr lang="en" altLang="zh-TW" sz="2000" b="1" i="1" dirty="0" err="1">
                <a:solidFill>
                  <a:srgbClr val="0432FF"/>
                </a:solidFill>
              </a:rPr>
              <a:t>int</a:t>
            </a:r>
            <a:r>
              <a:rPr lang="en" altLang="zh-TW" sz="2000" b="1" i="1" dirty="0">
                <a:solidFill>
                  <a:srgbClr val="0432FF"/>
                </a:solidFill>
              </a:rPr>
              <a:t>, </a:t>
            </a:r>
            <a:br>
              <a:rPr lang="en" altLang="zh-TW" sz="2000" i="1" dirty="0"/>
            </a:br>
            <a:r>
              <a:rPr lang="en" altLang="zh-TW" sz="2000" i="1" dirty="0"/>
              <a:t>    t </a:t>
            </a:r>
            <a:r>
              <a:rPr lang="en" altLang="zh-TW" sz="2000" i="1" dirty="0" err="1"/>
              <a:t>int</a:t>
            </a:r>
            <a:r>
              <a:rPr lang="en" altLang="zh-TW" sz="2000" i="1" dirty="0"/>
              <a:t>, </a:t>
            </a:r>
            <a:br>
              <a:rPr lang="en" altLang="zh-TW" sz="2000" i="1" dirty="0"/>
            </a:br>
            <a:r>
              <a:rPr lang="en" altLang="zh-TW" sz="2000" i="1" dirty="0"/>
              <a:t>    v text, </a:t>
            </a:r>
            <a:br>
              <a:rPr lang="en" altLang="zh-TW" sz="2000" i="1" dirty="0"/>
            </a:br>
            <a:r>
              <a:rPr lang="en" altLang="zh-TW" sz="2000" i="1" dirty="0"/>
              <a:t>    s text </a:t>
            </a:r>
            <a:r>
              <a:rPr lang="en" altLang="zh-TW" sz="2000" b="1" i="1" dirty="0">
                <a:solidFill>
                  <a:srgbClr val="FF2F92"/>
                </a:solidFill>
              </a:rPr>
              <a:t>static</a:t>
            </a:r>
            <a:r>
              <a:rPr lang="en" altLang="zh-TW" sz="2000" i="1" dirty="0"/>
              <a:t>, </a:t>
            </a:r>
            <a:br>
              <a:rPr lang="en" altLang="zh-TW" sz="2000" i="1" dirty="0"/>
            </a:br>
            <a:r>
              <a:rPr lang="en" altLang="zh-TW" sz="2000" i="1" dirty="0"/>
              <a:t>    PRIMARY KEY (</a:t>
            </a:r>
            <a:r>
              <a:rPr lang="en" altLang="zh-TW" sz="2000" i="1" dirty="0" err="1"/>
              <a:t>pk</a:t>
            </a:r>
            <a:r>
              <a:rPr lang="en" altLang="zh-TW" sz="2000" i="1" dirty="0"/>
              <a:t>, t) </a:t>
            </a:r>
            <a:br>
              <a:rPr lang="en" altLang="zh-TW" sz="2000" i="1" dirty="0"/>
            </a:br>
            <a:r>
              <a:rPr lang="en" altLang="zh-TW" sz="2000" i="1" dirty="0"/>
              <a:t>); </a:t>
            </a:r>
            <a:br>
              <a:rPr lang="en" altLang="zh-TW" sz="2000" i="1" dirty="0"/>
            </a:br>
            <a:r>
              <a:rPr lang="en" altLang="zh-TW" sz="2000" i="1" dirty="0"/>
              <a:t>INSERT INTO t (</a:t>
            </a:r>
            <a:r>
              <a:rPr lang="en" altLang="zh-TW" sz="2000" i="1" dirty="0" err="1"/>
              <a:t>pk</a:t>
            </a:r>
            <a:r>
              <a:rPr lang="en" altLang="zh-TW" sz="2000" i="1" dirty="0"/>
              <a:t>, t, v, s) VALUES (0, 0, 'val0', </a:t>
            </a:r>
            <a:r>
              <a:rPr lang="en" altLang="zh-TW" sz="2000" i="1" dirty="0">
                <a:solidFill>
                  <a:srgbClr val="0432FF"/>
                </a:solidFill>
              </a:rPr>
              <a:t>'static0'</a:t>
            </a:r>
            <a:r>
              <a:rPr lang="en" altLang="zh-TW" sz="2000" i="1" dirty="0"/>
              <a:t>); </a:t>
            </a:r>
            <a:br>
              <a:rPr lang="en" altLang="zh-TW" sz="2000" i="1" dirty="0"/>
            </a:br>
            <a:r>
              <a:rPr lang="en" altLang="zh-TW" sz="2000" i="1" dirty="0"/>
              <a:t>INSERT INTO t (</a:t>
            </a:r>
            <a:r>
              <a:rPr lang="en" altLang="zh-TW" sz="2000" i="1" dirty="0" err="1"/>
              <a:t>pk</a:t>
            </a:r>
            <a:r>
              <a:rPr lang="en" altLang="zh-TW" sz="2000" i="1" dirty="0"/>
              <a:t>, t, v, s) VALUES (0, 1, 'val1', </a:t>
            </a:r>
            <a:r>
              <a:rPr lang="en" altLang="zh-TW" sz="2000" i="1" dirty="0">
                <a:solidFill>
                  <a:srgbClr val="0432FF"/>
                </a:solidFill>
              </a:rPr>
              <a:t>'static1'</a:t>
            </a:r>
            <a:r>
              <a:rPr lang="en" altLang="zh-TW" sz="2000" i="1" dirty="0"/>
              <a:t>); </a:t>
            </a:r>
            <a:br>
              <a:rPr lang="en" altLang="zh-TW" sz="2000" i="1" dirty="0"/>
            </a:br>
            <a:r>
              <a:rPr lang="en" altLang="zh-TW" sz="2000" i="1" dirty="0"/>
              <a:t>SELECT * FROM t;</a:t>
            </a:r>
          </a:p>
          <a:p>
            <a:r>
              <a:rPr kumimoji="1" lang="en" altLang="zh-TW" sz="2000" i="1" dirty="0"/>
              <a:t>Result: </a:t>
            </a:r>
            <a:endParaRPr kumimoji="1" lang="zh-TW" altLang="en-US" sz="2000" i="1" dirty="0"/>
          </a:p>
        </p:txBody>
      </p:sp>
      <p:sp>
        <p:nvSpPr>
          <p:cNvPr id="9" name="矩形 8">
            <a:extLst>
              <a:ext uri="{FF2B5EF4-FFF2-40B4-BE49-F238E27FC236}">
                <a16:creationId xmlns:a16="http://schemas.microsoft.com/office/drawing/2014/main" id="{2E2CF5C4-2BDD-8548-B10E-06673BDB6C24}"/>
              </a:ext>
            </a:extLst>
          </p:cNvPr>
          <p:cNvSpPr/>
          <p:nvPr/>
        </p:nvSpPr>
        <p:spPr>
          <a:xfrm>
            <a:off x="5438931" y="2480921"/>
            <a:ext cx="3262860" cy="923330"/>
          </a:xfrm>
          <a:prstGeom prst="rect">
            <a:avLst/>
          </a:prstGeom>
          <a:ln>
            <a:solidFill>
              <a:srgbClr val="FF2F92"/>
            </a:solidFill>
          </a:ln>
        </p:spPr>
        <p:txBody>
          <a:bodyPr wrap="square">
            <a:spAutoFit/>
          </a:bodyPr>
          <a:lstStyle/>
          <a:p>
            <a:r>
              <a:rPr lang="zh-TW" altLang="en-US" dirty="0"/>
              <a:t>A column that is static will be “shared” by all the rows belonging to </a:t>
            </a:r>
            <a:r>
              <a:rPr lang="zh-TW" altLang="en-US" b="1" dirty="0">
                <a:solidFill>
                  <a:srgbClr val="0432FF"/>
                </a:solidFill>
              </a:rPr>
              <a:t>the same partition</a:t>
            </a:r>
            <a:r>
              <a:rPr lang="en-US" altLang="zh-TW" b="1" dirty="0"/>
              <a:t>.</a:t>
            </a:r>
            <a:endParaRPr lang="zh-TW" altLang="en-US" b="1" dirty="0"/>
          </a:p>
        </p:txBody>
      </p:sp>
      <p:cxnSp>
        <p:nvCxnSpPr>
          <p:cNvPr id="11" name="直線箭頭接點 10">
            <a:extLst>
              <a:ext uri="{FF2B5EF4-FFF2-40B4-BE49-F238E27FC236}">
                <a16:creationId xmlns:a16="http://schemas.microsoft.com/office/drawing/2014/main" id="{62A281A2-949C-1C4E-A77A-FD018FBA1AAA}"/>
              </a:ext>
            </a:extLst>
          </p:cNvPr>
          <p:cNvCxnSpPr>
            <a:cxnSpLocks/>
            <a:endCxn id="9" idx="1"/>
          </p:cNvCxnSpPr>
          <p:nvPr/>
        </p:nvCxnSpPr>
        <p:spPr>
          <a:xfrm flipV="1">
            <a:off x="2698230" y="2942586"/>
            <a:ext cx="2740701" cy="461665"/>
          </a:xfrm>
          <a:prstGeom prst="straightConnector1">
            <a:avLst/>
          </a:prstGeom>
          <a:ln>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50853DE1-DABB-9445-BC35-56BFC5C895F2}"/>
              </a:ext>
            </a:extLst>
          </p:cNvPr>
          <p:cNvCxnSpPr>
            <a:cxnSpLocks/>
            <a:endCxn id="9" idx="1"/>
          </p:cNvCxnSpPr>
          <p:nvPr/>
        </p:nvCxnSpPr>
        <p:spPr>
          <a:xfrm>
            <a:off x="2173574" y="2480921"/>
            <a:ext cx="3265357" cy="461665"/>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742EB696-99A0-5948-B28B-3DA98BD6A9B6}"/>
              </a:ext>
            </a:extLst>
          </p:cNvPr>
          <p:cNvGrpSpPr/>
          <p:nvPr/>
        </p:nvGrpSpPr>
        <p:grpSpPr>
          <a:xfrm>
            <a:off x="1924780" y="4982877"/>
            <a:ext cx="4071286" cy="1802998"/>
            <a:chOff x="1924780" y="4982877"/>
            <a:chExt cx="4071286" cy="1802998"/>
          </a:xfrm>
        </p:grpSpPr>
        <p:grpSp>
          <p:nvGrpSpPr>
            <p:cNvPr id="8" name="群組 7">
              <a:extLst>
                <a:ext uri="{FF2B5EF4-FFF2-40B4-BE49-F238E27FC236}">
                  <a16:creationId xmlns:a16="http://schemas.microsoft.com/office/drawing/2014/main" id="{FBA1C494-4BF0-A447-8B6C-68F84AEC30FD}"/>
                </a:ext>
              </a:extLst>
            </p:cNvPr>
            <p:cNvGrpSpPr/>
            <p:nvPr/>
          </p:nvGrpSpPr>
          <p:grpSpPr>
            <a:xfrm>
              <a:off x="1924780" y="4982877"/>
              <a:ext cx="4071286" cy="1802998"/>
              <a:chOff x="1924780" y="4982877"/>
              <a:chExt cx="4071286" cy="1802998"/>
            </a:xfrm>
          </p:grpSpPr>
          <p:pic>
            <p:nvPicPr>
              <p:cNvPr id="6" name="圖片 5">
                <a:extLst>
                  <a:ext uri="{FF2B5EF4-FFF2-40B4-BE49-F238E27FC236}">
                    <a16:creationId xmlns:a16="http://schemas.microsoft.com/office/drawing/2014/main" id="{B7DBEF7B-35CA-F745-BEDD-B334CBE4E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4780" y="4982877"/>
                <a:ext cx="4071286" cy="1802998"/>
              </a:xfrm>
              <a:prstGeom prst="rect">
                <a:avLst/>
              </a:prstGeom>
            </p:spPr>
          </p:pic>
          <p:sp>
            <p:nvSpPr>
              <p:cNvPr id="7" name="矩形 6">
                <a:extLst>
                  <a:ext uri="{FF2B5EF4-FFF2-40B4-BE49-F238E27FC236}">
                    <a16:creationId xmlns:a16="http://schemas.microsoft.com/office/drawing/2014/main" id="{88B7FE99-432A-2844-BE7D-6AEA4A09CF77}"/>
                  </a:ext>
                </a:extLst>
              </p:cNvPr>
              <p:cNvSpPr/>
              <p:nvPr/>
            </p:nvSpPr>
            <p:spPr>
              <a:xfrm>
                <a:off x="2908092" y="5426439"/>
                <a:ext cx="899409" cy="1004341"/>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矩形 16">
              <a:extLst>
                <a:ext uri="{FF2B5EF4-FFF2-40B4-BE49-F238E27FC236}">
                  <a16:creationId xmlns:a16="http://schemas.microsoft.com/office/drawing/2014/main" id="{E4530471-0054-B542-9C2B-B2DF820D9DDA}"/>
                </a:ext>
              </a:extLst>
            </p:cNvPr>
            <p:cNvSpPr/>
            <p:nvPr/>
          </p:nvSpPr>
          <p:spPr>
            <a:xfrm>
              <a:off x="2038662" y="5426439"/>
              <a:ext cx="335822" cy="1004341"/>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8260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49BB77-8A91-AB4B-A96C-1011AAA0C500}"/>
              </a:ext>
            </a:extLst>
          </p:cNvPr>
          <p:cNvSpPr>
            <a:spLocks noGrp="1"/>
          </p:cNvSpPr>
          <p:nvPr>
            <p:ph type="title"/>
          </p:nvPr>
        </p:nvSpPr>
        <p:spPr/>
        <p:txBody>
          <a:bodyPr/>
          <a:lstStyle/>
          <a:p>
            <a:r>
              <a:rPr lang="en" altLang="zh-TW" dirty="0"/>
              <a:t>Create / Alter / Drop TABLE</a:t>
            </a:r>
            <a:endParaRPr kumimoji="1" lang="zh-TW" altLang="en-US" dirty="0"/>
          </a:p>
        </p:txBody>
      </p:sp>
      <p:sp>
        <p:nvSpPr>
          <p:cNvPr id="3" name="內容版面配置區 2">
            <a:extLst>
              <a:ext uri="{FF2B5EF4-FFF2-40B4-BE49-F238E27FC236}">
                <a16:creationId xmlns:a16="http://schemas.microsoft.com/office/drawing/2014/main" id="{3E125DF2-0404-9042-85F7-8445CE8FFF50}"/>
              </a:ext>
            </a:extLst>
          </p:cNvPr>
          <p:cNvSpPr>
            <a:spLocks noGrp="1"/>
          </p:cNvSpPr>
          <p:nvPr>
            <p:ph idx="1"/>
          </p:nvPr>
        </p:nvSpPr>
        <p:spPr/>
        <p:txBody>
          <a:bodyPr>
            <a:normAutofit/>
          </a:bodyPr>
          <a:lstStyle/>
          <a:p>
            <a:r>
              <a:rPr kumimoji="1" lang="en" altLang="zh-TW" dirty="0"/>
              <a:t>Add/Drop </a:t>
            </a:r>
            <a:r>
              <a:rPr kumimoji="1" lang="en-US" altLang="zh-TW" dirty="0"/>
              <a:t>Table’s Columns: </a:t>
            </a:r>
            <a:br>
              <a:rPr kumimoji="1" lang="en" altLang="zh-TW" dirty="0"/>
            </a:br>
            <a:r>
              <a:rPr kumimoji="1" lang="en" altLang="zh-TW" i="1" dirty="0"/>
              <a:t>ALTER TABLE t </a:t>
            </a:r>
            <a:r>
              <a:rPr kumimoji="1" lang="en" altLang="zh-TW" i="1" dirty="0">
                <a:solidFill>
                  <a:srgbClr val="FF2F92"/>
                </a:solidFill>
              </a:rPr>
              <a:t>ADD</a:t>
            </a:r>
            <a:r>
              <a:rPr kumimoji="1" lang="en" altLang="zh-TW" i="1" dirty="0"/>
              <a:t> {column} {</a:t>
            </a:r>
            <a:r>
              <a:rPr kumimoji="1" lang="en" altLang="zh-TW" i="1" dirty="0" err="1"/>
              <a:t>column_type</a:t>
            </a:r>
            <a:r>
              <a:rPr kumimoji="1" lang="en" altLang="zh-TW" i="1" dirty="0"/>
              <a:t>};</a:t>
            </a:r>
            <a:br>
              <a:rPr kumimoji="1" lang="en" altLang="zh-TW" i="1" dirty="0"/>
            </a:br>
            <a:r>
              <a:rPr kumimoji="1" lang="en" altLang="zh-TW" i="1" dirty="0"/>
              <a:t>ALTER TABLE t </a:t>
            </a:r>
            <a:r>
              <a:rPr kumimoji="1" lang="en" altLang="zh-TW" i="1" dirty="0">
                <a:solidFill>
                  <a:srgbClr val="FF2F92"/>
                </a:solidFill>
              </a:rPr>
              <a:t>DROP</a:t>
            </a:r>
            <a:r>
              <a:rPr kumimoji="1" lang="en" altLang="zh-TW" i="1" dirty="0"/>
              <a:t> {column};</a:t>
            </a:r>
          </a:p>
          <a:p>
            <a:r>
              <a:rPr kumimoji="1" lang="en" altLang="zh-TW" dirty="0"/>
              <a:t>Drop Table: </a:t>
            </a:r>
            <a:br>
              <a:rPr kumimoji="1" lang="en" altLang="zh-TW" dirty="0"/>
            </a:br>
            <a:r>
              <a:rPr lang="en" altLang="zh-TW" dirty="0">
                <a:solidFill>
                  <a:srgbClr val="FF2F92"/>
                </a:solidFill>
              </a:rPr>
              <a:t>immediate, irreversible removal </a:t>
            </a:r>
            <a:r>
              <a:rPr lang="en" altLang="zh-TW" dirty="0"/>
              <a:t>of the table and data.</a:t>
            </a:r>
            <a:br>
              <a:rPr kumimoji="1" lang="en" altLang="zh-TW" dirty="0"/>
            </a:br>
            <a:r>
              <a:rPr kumimoji="1" lang="en" altLang="zh-TW" i="1" dirty="0"/>
              <a:t>DROP TABLE </a:t>
            </a:r>
            <a:r>
              <a:rPr kumimoji="1" lang="en" altLang="zh-TW" i="1" dirty="0">
                <a:solidFill>
                  <a:srgbClr val="FF2F92"/>
                </a:solidFill>
              </a:rPr>
              <a:t>IF EXISTS</a:t>
            </a:r>
            <a:r>
              <a:rPr kumimoji="1" lang="en" altLang="zh-TW" i="1" dirty="0"/>
              <a:t> t;</a:t>
            </a:r>
          </a:p>
          <a:p>
            <a:r>
              <a:rPr kumimoji="1" lang="en" altLang="zh-TW" dirty="0"/>
              <a:t>Truncate Table: </a:t>
            </a:r>
            <a:br>
              <a:rPr kumimoji="1" lang="en" altLang="zh-TW" dirty="0"/>
            </a:br>
            <a:r>
              <a:rPr kumimoji="1" lang="en" altLang="zh-TW" i="1" dirty="0"/>
              <a:t>permanently removes all existing data from the table, but without removing the table itself.</a:t>
            </a:r>
            <a:br>
              <a:rPr kumimoji="1" lang="en" altLang="zh-TW" i="1" dirty="0"/>
            </a:br>
            <a:r>
              <a:rPr lang="en" altLang="zh-TW" i="1" dirty="0"/>
              <a:t>TRUNCATE TABLE t;</a:t>
            </a:r>
            <a:endParaRPr kumimoji="1" lang="zh-TW" altLang="en-US" dirty="0"/>
          </a:p>
        </p:txBody>
      </p:sp>
    </p:spTree>
    <p:extLst>
      <p:ext uri="{BB962C8B-B14F-4D97-AF65-F5344CB8AC3E}">
        <p14:creationId xmlns:p14="http://schemas.microsoft.com/office/powerpoint/2010/main" val="5413034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42191</TotalTime>
  <Words>3936</Words>
  <Application>Microsoft Macintosh PowerPoint</Application>
  <PresentationFormat>寬螢幕</PresentationFormat>
  <Paragraphs>317</Paragraphs>
  <Slides>37</Slides>
  <Notes>18</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37</vt:i4>
      </vt:variant>
    </vt:vector>
  </HeadingPairs>
  <TitlesOfParts>
    <vt:vector size="45" baseType="lpstr">
      <vt:lpstr>新細明體</vt:lpstr>
      <vt:lpstr>等线</vt:lpstr>
      <vt:lpstr>HelveticaNeueLTStd-Roman</vt:lpstr>
      <vt:lpstr>Arial</vt:lpstr>
      <vt:lpstr>Calibri</vt:lpstr>
      <vt:lpstr>Calibri Light</vt:lpstr>
      <vt:lpstr>Wingdings</vt:lpstr>
      <vt:lpstr>Office 佈景主題</vt:lpstr>
      <vt:lpstr>Cassandra CQL Introduction</vt:lpstr>
      <vt:lpstr>Table of Contents</vt:lpstr>
      <vt:lpstr>Definitions: Identifiers and keywords</vt:lpstr>
      <vt:lpstr>Create / Alter / Drop KEYSPACE</vt:lpstr>
      <vt:lpstr>Create / Alter / Drop KEYSPACE</vt:lpstr>
      <vt:lpstr>Create / Alter / Drop TABLE</vt:lpstr>
      <vt:lpstr>Create / Alter / Drop TABLE</vt:lpstr>
      <vt:lpstr>Create / Alter / Drop TABLE</vt:lpstr>
      <vt:lpstr>Create / Alter / Drop TABLE</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Select / Insert / Update / Delete / Batch Functions</vt:lpstr>
      <vt:lpstr>Data Types: Counters</vt:lpstr>
      <vt:lpstr>Data Types: Counters Limit</vt:lpstr>
      <vt:lpstr>Data Types: Timestamps</vt:lpstr>
      <vt:lpstr>Data Types: Duration</vt:lpstr>
      <vt:lpstr>Data Types: Maps, Sets, Lists</vt:lpstr>
      <vt:lpstr>Data Types: Maps, Sets, Lists</vt:lpstr>
      <vt:lpstr>Data Types: Maps, Sets, Lists</vt:lpstr>
      <vt:lpstr>Data Types: Maps, Sets, Lists</vt:lpstr>
      <vt:lpstr>Data Types: Maps, Sets, Lists</vt:lpstr>
      <vt:lpstr>Data Types: Maps, Sets, Lists</vt:lpstr>
      <vt:lpstr>UDT (User-Defined Types)</vt:lpstr>
      <vt:lpstr>UDT (User-Defined Types)</vt:lpstr>
      <vt:lpstr>UDT (User-Defined Types)</vt:lpstr>
      <vt:lpstr>Reference</vt:lpstr>
      <vt:lpstr>BackUp</vt:lpstr>
      <vt:lpstr>Insert / Update Row Disappear for Null Case</vt:lpstr>
      <vt:lpstr>Insert / Update Row Disappear for Null Case</vt:lpstr>
      <vt:lpstr>Insert / Update Row Disappear for Null Case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Penny W</dc:creator>
  <cp:lastModifiedBy>Penny W</cp:lastModifiedBy>
  <cp:revision>153</cp:revision>
  <dcterms:created xsi:type="dcterms:W3CDTF">2021-09-04T07:26:15Z</dcterms:created>
  <dcterms:modified xsi:type="dcterms:W3CDTF">2021-10-03T14:37:54Z</dcterms:modified>
</cp:coreProperties>
</file>